
<file path=[Content_Types].xml><?xml version="1.0" encoding="utf-8"?>
<Types xmlns="http://schemas.openxmlformats.org/package/2006/content-types">
  <Default Extension="webm" ContentType="video/webm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sldIdLst>
    <p:sldId id="271" r:id="rId2"/>
    <p:sldId id="278" r:id="rId3"/>
    <p:sldId id="284" r:id="rId4"/>
    <p:sldId id="279" r:id="rId5"/>
    <p:sldId id="274" r:id="rId6"/>
    <p:sldId id="276" r:id="rId7"/>
    <p:sldId id="277" r:id="rId8"/>
    <p:sldId id="280" r:id="rId9"/>
    <p:sldId id="283" r:id="rId10"/>
    <p:sldId id="275" r:id="rId11"/>
    <p:sldId id="282" r:id="rId12"/>
    <p:sldId id="285" r:id="rId13"/>
    <p:sldId id="287" r:id="rId14"/>
    <p:sldId id="286" r:id="rId15"/>
    <p:sldId id="288" r:id="rId16"/>
    <p:sldId id="298" r:id="rId17"/>
    <p:sldId id="289" r:id="rId18"/>
    <p:sldId id="290" r:id="rId19"/>
    <p:sldId id="291" r:id="rId20"/>
    <p:sldId id="292" r:id="rId21"/>
    <p:sldId id="293" r:id="rId22"/>
    <p:sldId id="294" r:id="rId23"/>
    <p:sldId id="295" r:id="rId24"/>
    <p:sldId id="296" r:id="rId25"/>
    <p:sldId id="301" r:id="rId26"/>
    <p:sldId id="303" r:id="rId27"/>
    <p:sldId id="299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8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82" y="108"/>
      </p:cViewPr>
      <p:guideLst>
        <p:guide orient="horz" pos="2160"/>
        <p:guide pos="5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57E5CB-066A-48E8-16D2-187A10ABE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D8410D-2648-0412-A541-D199469BEB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36127F-6E43-3D6C-6C37-AADBC8F3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99E4EF-2BBF-EBF4-9782-18A1404ED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EE9329-A6E2-9696-5A13-4773837B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353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0E384-8936-3C72-9AAB-3F2B80ADF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804B7E-7112-80CD-0F9C-E583108CD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3BD201-7003-E851-0FB5-BCE14391E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9FCD36-D2A0-0B44-EBF6-1F5755B10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E7C0C2-2E6C-62CC-6CC2-876308181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7918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61F81D-0537-201E-F8BD-E2882CA76E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454551-252F-3AD1-8ACB-227A2546B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CB90A5-C7EF-4A38-7AFC-FAAAF5CB1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276F92-E6DA-0CF4-168B-F3A0ABF42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63987C-49A7-75CF-5C6E-1134CCFF6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294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501424-5071-B22B-1F38-AF2786924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6D73D3-2067-053C-BA03-33185268A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66C290-1758-542D-E25E-0AF83B842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FD8679-7534-DE82-5049-8A41C7A6D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0535CF-B945-5F18-493F-AF05DF162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8960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0DA5AF-121F-B41A-8170-A24BC60E7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1D414D-3C50-542D-E37C-943E2E586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A3A624-B39B-08EF-51F4-4830C2AED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E8D33-D2EE-6396-7F96-3B476D2F9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90A1B1-DD3D-4728-7935-8A2AACC5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371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87C264-4D7B-828D-4F9D-896FCB1C8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EC1EB8-80B1-9978-64F2-4DC593F8D2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D4D010-0FDA-4C0D-E7B8-54F3793AF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E44B31-8AE7-0019-4ADA-274B217B1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AE56AA-9FB8-6D83-F929-1E595A465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F24D63-95D6-B8C8-E1A9-6E4E74D88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567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54CCDD-6453-350E-8F29-987EDAFED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F6E377-9EE0-C6D8-9D5A-4718CF218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FF80AC-DDBB-1665-9860-524A8E12D8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203FC00-212B-7E3E-CD3E-161BB82DC3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331216-429B-6D3F-13DA-0D679FC1B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81B2298-67BB-77F8-6A06-5E63EA69D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B0817C-3E0B-C270-DD2B-3F1190F00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F25697-1A22-75B9-D495-F442065DC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667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2FF6C3-BD7B-FF92-7A81-FFC64EEBD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24161D-BC16-F096-33C3-8DD2084E7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5AF0532-4EAB-E4E2-6A5F-E019F666A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66EF29-EA36-42C8-C5C2-4A774BD9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289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A7DB93-E314-183F-BD46-85175DB00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C0B2BEA-8543-D615-F62F-96ABF7798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CE560E-2885-1CA1-C174-69BF8076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58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B9C01-6E37-32C8-1A9F-42B795E22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F8633F-D1FC-F564-F9C0-8F10461EC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70C722-97AC-D49E-F51C-2108860AC9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F96467-4A08-8B40-3612-6452334D8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B6CBC6-22D8-11E7-028D-0A702DB4F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3B8350-01BF-8B45-C420-14F290D91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340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CD4A0-C461-93BA-53E5-F877614FE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129A845-158A-EFDC-F062-800DC73C0D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C03E9F-7D46-50D2-0612-C3D3FFF3B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D91E83-1801-BB2E-B620-69443EC39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D04F92-11D9-6037-BB4C-74B61A024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B69BA8-B323-43A6-77AA-B7E98907C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132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4CAEB7E-09AC-5BB3-0A91-5DB81C3BE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D9DE42-B545-9545-B199-BC676316A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02ED88-C89F-E2A7-E1E6-78C0933DC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2C0B6-BC32-4E3A-A4B9-260E52E745E9}" type="datetimeFigureOut">
              <a:rPr lang="ko-KR" altLang="en-US" smtClean="0"/>
              <a:t>2022-11-10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A569BA-79BF-4718-5C69-1B8D466228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4883F2-1332-A0A1-C130-BAF4DF6BED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DCC0B-EE41-4DE9-A774-8A9EFB605A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16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7E952C0-EF20-44ED-5D5A-F29573FD5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kumimoji="1" lang="en-US" altLang="ko-KR" sz="8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ONE PROJECT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654F19-1539-3B35-89B7-4C99F3871CEA}"/>
              </a:ext>
            </a:extLst>
          </p:cNvPr>
          <p:cNvSpPr txBox="1"/>
          <p:nvPr/>
        </p:nvSpPr>
        <p:spPr>
          <a:xfrm>
            <a:off x="8716617" y="4589055"/>
            <a:ext cx="265197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+mn-ea"/>
              </a:rPr>
              <a:t>TEAM READER</a:t>
            </a:r>
            <a:r>
              <a:rPr kumimoji="1" lang="ko-KR" altLang="en-US" sz="2400" b="1" dirty="0">
                <a:latin typeface="+mn-ea"/>
              </a:rPr>
              <a:t> 이하나</a:t>
            </a:r>
            <a:endParaRPr kumimoji="1" lang="en-US" altLang="ko-KR" sz="2400" b="1" dirty="0">
              <a:latin typeface="+mn-ea"/>
            </a:endParaRPr>
          </a:p>
          <a:p>
            <a:endParaRPr kumimoji="1" lang="en-US" altLang="ko-KR" dirty="0">
              <a:latin typeface="+mn-ea"/>
            </a:endParaRPr>
          </a:p>
          <a:p>
            <a:r>
              <a:rPr kumimoji="1" lang="en-US" altLang="ko-KR" sz="2000" dirty="0">
                <a:latin typeface="+mn-ea"/>
              </a:rPr>
              <a:t>MEMBER</a:t>
            </a:r>
            <a:r>
              <a:rPr kumimoji="1" lang="ko-KR" altLang="en-US" sz="2000" dirty="0">
                <a:latin typeface="+mn-ea"/>
              </a:rPr>
              <a:t> </a:t>
            </a:r>
            <a:r>
              <a:rPr kumimoji="1" lang="ko-KR" altLang="en-US" sz="2000" dirty="0" err="1">
                <a:latin typeface="+mn-ea"/>
              </a:rPr>
              <a:t>박종인</a:t>
            </a:r>
            <a:endParaRPr kumimoji="1" lang="en-US" altLang="ko-KR" sz="2000" dirty="0">
              <a:latin typeface="+mn-ea"/>
            </a:endParaRPr>
          </a:p>
          <a:p>
            <a:endParaRPr kumimoji="1" lang="en-US" altLang="ko-KR" sz="2000" dirty="0">
              <a:latin typeface="+mn-ea"/>
            </a:endParaRPr>
          </a:p>
          <a:p>
            <a:r>
              <a:rPr kumimoji="1" lang="en-US" altLang="ko-KR" sz="2000" dirty="0">
                <a:latin typeface="+mn-ea"/>
              </a:rPr>
              <a:t>MEMBER</a:t>
            </a:r>
            <a:r>
              <a:rPr kumimoji="1" lang="ko-KR" altLang="en-US" sz="2000" dirty="0">
                <a:latin typeface="+mn-ea"/>
              </a:rPr>
              <a:t> </a:t>
            </a:r>
            <a:r>
              <a:rPr kumimoji="1" lang="ko-KR" altLang="en-US" sz="2000" dirty="0" err="1">
                <a:latin typeface="+mn-ea"/>
              </a:rPr>
              <a:t>오창민</a:t>
            </a:r>
            <a:endParaRPr kumimoji="1"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656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엔터테인먼트 사업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80EE101-6925-6DF5-042F-D3EA21FC31B8}"/>
              </a:ext>
            </a:extLst>
          </p:cNvPr>
          <p:cNvGrpSpPr/>
          <p:nvPr/>
        </p:nvGrpSpPr>
        <p:grpSpPr>
          <a:xfrm>
            <a:off x="4848200" y="4278787"/>
            <a:ext cx="2540509" cy="2506061"/>
            <a:chOff x="4567784" y="4266595"/>
            <a:chExt cx="2540509" cy="2506061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5011C549-4320-E68A-CB2A-74E5C68C96F6}"/>
                </a:ext>
              </a:extLst>
            </p:cNvPr>
            <p:cNvSpPr/>
            <p:nvPr/>
          </p:nvSpPr>
          <p:spPr>
            <a:xfrm>
              <a:off x="4567784" y="4266595"/>
              <a:ext cx="2425148" cy="2506061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9FDAF5A-970B-C0F8-82AF-A77D4ABBAE81}"/>
                </a:ext>
              </a:extLst>
            </p:cNvPr>
            <p:cNvSpPr txBox="1"/>
            <p:nvPr/>
          </p:nvSpPr>
          <p:spPr>
            <a:xfrm>
              <a:off x="4730719" y="4932307"/>
              <a:ext cx="2377574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4400" dirty="0">
                  <a:solidFill>
                    <a:schemeClr val="bg1"/>
                  </a:solidFill>
                </a:rPr>
                <a:t>e</a:t>
              </a:r>
              <a:r>
                <a:rPr kumimoji="1" lang="ko-KR" altLang="en-US" sz="4400" dirty="0">
                  <a:solidFill>
                    <a:schemeClr val="bg1"/>
                  </a:solidFill>
                </a:rPr>
                <a:t>스포츠 </a:t>
              </a:r>
              <a:endParaRPr kumimoji="1" lang="en-US" altLang="ko-KR" sz="4400" dirty="0">
                <a:solidFill>
                  <a:schemeClr val="bg1"/>
                </a:solidFill>
              </a:endParaRPr>
            </a:p>
            <a:p>
              <a:r>
                <a:rPr kumimoji="1" lang="en-US" altLang="en-US" sz="4400" dirty="0">
                  <a:solidFill>
                    <a:schemeClr val="bg1"/>
                  </a:solidFill>
                </a:rPr>
                <a:t>  </a:t>
              </a:r>
              <a:r>
                <a:rPr kumimoji="1" lang="ko-Kore-KR" altLang="en-US" sz="4400">
                  <a:solidFill>
                    <a:schemeClr val="bg1"/>
                  </a:solidFill>
                </a:rPr>
                <a:t>게임</a:t>
              </a:r>
              <a:endParaRPr kumimoji="1" lang="ko-Kore-KR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C0C22F4-B8AB-24C2-DAD7-0A0AAD8D74EA}"/>
              </a:ext>
            </a:extLst>
          </p:cNvPr>
          <p:cNvGrpSpPr/>
          <p:nvPr/>
        </p:nvGrpSpPr>
        <p:grpSpPr>
          <a:xfrm>
            <a:off x="1197069" y="927909"/>
            <a:ext cx="9739155" cy="2944887"/>
            <a:chOff x="904461" y="927909"/>
            <a:chExt cx="9739155" cy="2944887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2291703E-F804-4B6F-220C-3DEFEAB0513E}"/>
                </a:ext>
              </a:extLst>
            </p:cNvPr>
            <p:cNvSpPr/>
            <p:nvPr/>
          </p:nvSpPr>
          <p:spPr>
            <a:xfrm>
              <a:off x="904461" y="927909"/>
              <a:ext cx="9739155" cy="2944887"/>
            </a:xfrm>
            <a:prstGeom prst="rect">
              <a:avLst/>
            </a:prstGeom>
            <a:noFill/>
            <a:ln w="63500" cmpd="sng">
              <a:solidFill>
                <a:schemeClr val="accent1">
                  <a:lumMod val="50000"/>
                  <a:alpha val="6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F72B299-C125-727D-2323-1ADAE3E278CC}"/>
                </a:ext>
              </a:extLst>
            </p:cNvPr>
            <p:cNvSpPr/>
            <p:nvPr/>
          </p:nvSpPr>
          <p:spPr>
            <a:xfrm>
              <a:off x="8047429" y="1071050"/>
              <a:ext cx="2425148" cy="2506061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77976A78-5AA7-FA4B-4A7D-81D258C3A2F4}"/>
                </a:ext>
              </a:extLst>
            </p:cNvPr>
            <p:cNvSpPr/>
            <p:nvPr/>
          </p:nvSpPr>
          <p:spPr>
            <a:xfrm>
              <a:off x="4548450" y="1178508"/>
              <a:ext cx="2425148" cy="2506061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C03A153C-F39D-B744-6EFC-DD78C87E0E65}"/>
                </a:ext>
              </a:extLst>
            </p:cNvPr>
            <p:cNvSpPr/>
            <p:nvPr/>
          </p:nvSpPr>
          <p:spPr>
            <a:xfrm>
              <a:off x="1085812" y="1178509"/>
              <a:ext cx="2425148" cy="2506061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8C1D6B-22B9-DF21-EEBE-06FDE10AA478}"/>
                </a:ext>
              </a:extLst>
            </p:cNvPr>
            <p:cNvSpPr txBox="1"/>
            <p:nvPr/>
          </p:nvSpPr>
          <p:spPr>
            <a:xfrm>
              <a:off x="1641796" y="2046821"/>
              <a:ext cx="131318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4400" b="1" dirty="0">
                  <a:solidFill>
                    <a:schemeClr val="bg1"/>
                  </a:solidFill>
                </a:rPr>
                <a:t>방송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22F37F9-8E0D-8D44-716F-3FA9F2E8AF4F}"/>
                </a:ext>
              </a:extLst>
            </p:cNvPr>
            <p:cNvSpPr txBox="1"/>
            <p:nvPr/>
          </p:nvSpPr>
          <p:spPr>
            <a:xfrm>
              <a:off x="4822305" y="2130802"/>
              <a:ext cx="18774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4400" b="1" dirty="0">
                  <a:solidFill>
                    <a:schemeClr val="bg1"/>
                  </a:solidFill>
                </a:rPr>
                <a:t>스포츠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C11A7E0-9C9A-2A19-2174-E7A7DF6899D3}"/>
                </a:ext>
              </a:extLst>
            </p:cNvPr>
            <p:cNvSpPr txBox="1"/>
            <p:nvPr/>
          </p:nvSpPr>
          <p:spPr>
            <a:xfrm>
              <a:off x="8376483" y="2046817"/>
              <a:ext cx="182453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en-US" sz="4400" b="1" dirty="0">
                  <a:solidFill>
                    <a:schemeClr val="bg1"/>
                  </a:solidFill>
                </a:rPr>
                <a:t>GAM</a:t>
              </a:r>
              <a:r>
                <a:rPr kumimoji="1" lang="en-US" altLang="en-US" sz="4400" dirty="0">
                  <a:solidFill>
                    <a:schemeClr val="bg1"/>
                  </a:solidFill>
                </a:rPr>
                <a:t>E</a:t>
              </a:r>
              <a:endParaRPr kumimoji="1" lang="ko-Kore-KR" alt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EE1EC37-BB4B-DE7D-FAB3-3BF6D77BB6F6}"/>
                </a:ext>
              </a:extLst>
            </p:cNvPr>
            <p:cNvSpPr txBox="1"/>
            <p:nvPr/>
          </p:nvSpPr>
          <p:spPr>
            <a:xfrm>
              <a:off x="3629188" y="1392138"/>
              <a:ext cx="832279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/>
              </a:r>
              <a:br>
                <a:rPr kumimoji="1" lang="en-US" altLang="ko-KR" dirty="0"/>
              </a:br>
              <a:r>
                <a:rPr kumimoji="1" lang="en-US" altLang="ko-KR" sz="7200" dirty="0"/>
                <a:t>+</a:t>
              </a:r>
              <a:endParaRPr kumimoji="1" lang="ko-KR" altLang="en-US" sz="72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3043DE7-B1C3-0CEC-2D8F-5F646D72504F}"/>
                </a:ext>
              </a:extLst>
            </p:cNvPr>
            <p:cNvSpPr txBox="1"/>
            <p:nvPr/>
          </p:nvSpPr>
          <p:spPr>
            <a:xfrm>
              <a:off x="7174554" y="1332537"/>
              <a:ext cx="832279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/>
              </a:r>
              <a:br>
                <a:rPr kumimoji="1" lang="en-US" altLang="ko-KR" dirty="0"/>
              </a:br>
              <a:r>
                <a:rPr kumimoji="1" lang="en-US" altLang="ko-KR" sz="7200" dirty="0"/>
                <a:t>+</a:t>
              </a:r>
              <a:endParaRPr kumimoji="1" lang="ko-KR" altLang="en-US" sz="7200" dirty="0"/>
            </a:p>
          </p:txBody>
        </p:sp>
      </p:grpSp>
      <p:sp>
        <p:nvSpPr>
          <p:cNvPr id="18" name="아래쪽 화살표[D] 17">
            <a:extLst>
              <a:ext uri="{FF2B5EF4-FFF2-40B4-BE49-F238E27FC236}">
                <a16:creationId xmlns:a16="http://schemas.microsoft.com/office/drawing/2014/main" id="{0B69D9AE-C1B4-C681-13C7-027C6688C8D7}"/>
              </a:ext>
            </a:extLst>
          </p:cNvPr>
          <p:cNvSpPr/>
          <p:nvPr/>
        </p:nvSpPr>
        <p:spPr>
          <a:xfrm>
            <a:off x="5699020" y="4024690"/>
            <a:ext cx="679174" cy="188843"/>
          </a:xfrm>
          <a:prstGeom prst="down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0572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7747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e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스포츠 게임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5FEBB6-1CE6-8F37-57F5-66C838B9559F}"/>
              </a:ext>
            </a:extLst>
          </p:cNvPr>
          <p:cNvSpPr txBox="1"/>
          <p:nvPr/>
        </p:nvSpPr>
        <p:spPr>
          <a:xfrm>
            <a:off x="653306" y="2476530"/>
            <a:ext cx="35141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7200" b="1" dirty="0">
                <a:solidFill>
                  <a:schemeClr val="tx2"/>
                </a:solidFill>
              </a:rPr>
              <a:t>PC </a:t>
            </a:r>
            <a:r>
              <a:rPr kumimoji="1" lang="ko-KR" altLang="en-US" sz="7200" b="1" dirty="0">
                <a:solidFill>
                  <a:schemeClr val="tx2"/>
                </a:solidFill>
              </a:rPr>
              <a:t>게임</a:t>
            </a:r>
            <a:endParaRPr kumimoji="1" lang="en-US" altLang="ko-KR" sz="7200" b="1" dirty="0">
              <a:solidFill>
                <a:schemeClr val="tx2"/>
              </a:solidFill>
            </a:endParaRPr>
          </a:p>
          <a:p>
            <a:r>
              <a:rPr kumimoji="1" lang="ko-KR" altLang="en-US" sz="7200" b="1" dirty="0">
                <a:solidFill>
                  <a:schemeClr val="tx2"/>
                </a:solidFill>
              </a:rPr>
              <a:t>온라인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5F9062-231E-40B3-328C-2F9D58C890B4}"/>
              </a:ext>
            </a:extLst>
          </p:cNvPr>
          <p:cNvSpPr txBox="1"/>
          <p:nvPr/>
        </p:nvSpPr>
        <p:spPr>
          <a:xfrm>
            <a:off x="6109299" y="2553724"/>
            <a:ext cx="604659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2"/>
                </a:solidFill>
              </a:rPr>
              <a:t>오프라인 게임</a:t>
            </a:r>
            <a:endParaRPr kumimoji="1" lang="en-US" altLang="ko-KR" sz="5400" b="1" dirty="0">
              <a:solidFill>
                <a:schemeClr val="tx2"/>
              </a:solidFill>
            </a:endParaRPr>
          </a:p>
          <a:p>
            <a:r>
              <a:rPr kumimoji="1" lang="en-US" altLang="ko-KR" sz="5400" b="1" dirty="0">
                <a:solidFill>
                  <a:schemeClr val="tx2"/>
                </a:solidFill>
              </a:rPr>
              <a:t>(PS, </a:t>
            </a:r>
            <a:r>
              <a:rPr kumimoji="1" lang="ko-KR" altLang="en-US" sz="5400" b="1" dirty="0">
                <a:solidFill>
                  <a:schemeClr val="tx2"/>
                </a:solidFill>
              </a:rPr>
              <a:t>닌텐도</a:t>
            </a:r>
            <a:r>
              <a:rPr kumimoji="1" lang="en-US" altLang="ko-KR" sz="5400" b="1" dirty="0">
                <a:solidFill>
                  <a:schemeClr val="tx2"/>
                </a:solidFill>
              </a:rPr>
              <a:t>,XBOX)</a:t>
            </a: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D14E4CE1-24CA-F802-56B0-99F34B244E74}"/>
              </a:ext>
            </a:extLst>
          </p:cNvPr>
          <p:cNvCxnSpPr/>
          <p:nvPr/>
        </p:nvCxnSpPr>
        <p:spPr>
          <a:xfrm>
            <a:off x="4654327" y="3630692"/>
            <a:ext cx="598640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73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7747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PC GAME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D14E4CE1-24CA-F802-56B0-99F34B244E74}"/>
              </a:ext>
            </a:extLst>
          </p:cNvPr>
          <p:cNvCxnSpPr/>
          <p:nvPr/>
        </p:nvCxnSpPr>
        <p:spPr>
          <a:xfrm>
            <a:off x="5234743" y="3630692"/>
            <a:ext cx="598640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ACA94E7C-294F-FB75-7C49-A231C809C7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935" y="983611"/>
            <a:ext cx="9968129" cy="5677145"/>
          </a:xfrm>
          <a:prstGeom prst="rect">
            <a:avLst/>
          </a:prstGeom>
        </p:spPr>
      </p:pic>
      <p:pic>
        <p:nvPicPr>
          <p:cNvPr id="5" name="hero-0632cbf2872c5cc0dffa93d2ae8a29e8">
            <a:hlinkClick r:id="" action="ppaction://media"/>
            <a:extLst>
              <a:ext uri="{FF2B5EF4-FFF2-40B4-BE49-F238E27FC236}">
                <a16:creationId xmlns:a16="http://schemas.microsoft.com/office/drawing/2014/main" id="{3EB8BDC5-6E07-B88B-6524-E4AB807AEF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8854" y="876407"/>
            <a:ext cx="11354290" cy="577119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63F3694-2D26-F5A5-D8B5-3A37107DEB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54" y="846344"/>
            <a:ext cx="11648960" cy="513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8376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528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PC GAME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D14E4CE1-24CA-F802-56B0-99F34B244E74}"/>
              </a:ext>
            </a:extLst>
          </p:cNvPr>
          <p:cNvCxnSpPr/>
          <p:nvPr/>
        </p:nvCxnSpPr>
        <p:spPr>
          <a:xfrm>
            <a:off x="5234743" y="3630692"/>
            <a:ext cx="598640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지도이(가) 표시된 사진&#10;&#10;자동 생성된 설명">
            <a:extLst>
              <a:ext uri="{FF2B5EF4-FFF2-40B4-BE49-F238E27FC236}">
                <a16:creationId xmlns:a16="http://schemas.microsoft.com/office/drawing/2014/main" id="{E5CC4C74-568A-F407-9EC1-F350D0E1C3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02" y="970925"/>
            <a:ext cx="10649396" cy="567668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2E341C0-2049-73A2-82A9-E212FAE314E5}"/>
              </a:ext>
            </a:extLst>
          </p:cNvPr>
          <p:cNvSpPr/>
          <p:nvPr/>
        </p:nvSpPr>
        <p:spPr>
          <a:xfrm>
            <a:off x="9473184" y="970925"/>
            <a:ext cx="1609344" cy="62622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84980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528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PC GAME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점유율 현황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D14E4CE1-24CA-F802-56B0-99F34B244E74}"/>
              </a:ext>
            </a:extLst>
          </p:cNvPr>
          <p:cNvCxnSpPr/>
          <p:nvPr/>
        </p:nvCxnSpPr>
        <p:spPr>
          <a:xfrm>
            <a:off x="5234743" y="3630692"/>
            <a:ext cx="598640" cy="0"/>
          </a:xfrm>
          <a:prstGeom prst="line">
            <a:avLst/>
          </a:prstGeom>
          <a:ln w="635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5E11714A-087C-9B4D-84A0-0C592D7D1C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4" y="947726"/>
            <a:ext cx="10689611" cy="569988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B6DE4E9-1277-642B-A93F-6AC17975DB0D}"/>
              </a:ext>
            </a:extLst>
          </p:cNvPr>
          <p:cNvSpPr/>
          <p:nvPr/>
        </p:nvSpPr>
        <p:spPr>
          <a:xfrm>
            <a:off x="704850" y="1961417"/>
            <a:ext cx="3962400" cy="524608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792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7747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PROJECT -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이유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4329DFD-8787-1F48-6EB9-5805F00F28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776" y="945132"/>
            <a:ext cx="9505952" cy="587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98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>
            <a:extLst>
              <a:ext uri="{FF2B5EF4-FFF2-40B4-BE49-F238E27FC236}">
                <a16:creationId xmlns:a16="http://schemas.microsoft.com/office/drawing/2014/main" id="{AB5AD90E-7954-D8BF-6571-0F02A979346F}"/>
              </a:ext>
            </a:extLst>
          </p:cNvPr>
          <p:cNvSpPr/>
          <p:nvPr/>
        </p:nvSpPr>
        <p:spPr>
          <a:xfrm>
            <a:off x="7893240" y="1034719"/>
            <a:ext cx="3486628" cy="2663524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3BD7E6C-16E6-3522-7B04-B76CC4D032D5}"/>
              </a:ext>
            </a:extLst>
          </p:cNvPr>
          <p:cNvSpPr/>
          <p:nvPr/>
        </p:nvSpPr>
        <p:spPr>
          <a:xfrm>
            <a:off x="7986044" y="3880416"/>
            <a:ext cx="3486628" cy="2663524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1D2175E5-9514-943D-6505-867F865D4FEA}"/>
              </a:ext>
            </a:extLst>
          </p:cNvPr>
          <p:cNvSpPr/>
          <p:nvPr/>
        </p:nvSpPr>
        <p:spPr>
          <a:xfrm>
            <a:off x="1024128" y="2779776"/>
            <a:ext cx="4632960" cy="1466718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7747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PROJECT -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이유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6F66D6-F43F-2188-101A-3AF85CDFFEB6}"/>
              </a:ext>
            </a:extLst>
          </p:cNvPr>
          <p:cNvSpPr txBox="1"/>
          <p:nvPr/>
        </p:nvSpPr>
        <p:spPr>
          <a:xfrm>
            <a:off x="1138023" y="3020354"/>
            <a:ext cx="43843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Current User</a:t>
            </a:r>
            <a:endParaRPr kumimoji="1" lang="ko-KR" altLang="en-US" sz="5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2B0FD1-15A5-1C9C-B31C-261202BBA394}"/>
              </a:ext>
            </a:extLst>
          </p:cNvPr>
          <p:cNvSpPr txBox="1"/>
          <p:nvPr/>
        </p:nvSpPr>
        <p:spPr>
          <a:xfrm>
            <a:off x="8850565" y="1904816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유지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62F593-13A1-5145-5FED-46AA7A4778D3}"/>
              </a:ext>
            </a:extLst>
          </p:cNvPr>
          <p:cNvSpPr txBox="1"/>
          <p:nvPr/>
        </p:nvSpPr>
        <p:spPr>
          <a:xfrm>
            <a:off x="8130202" y="4779664"/>
            <a:ext cx="31983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수익 창출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E8F6736-000A-E741-0794-A063520A149D}"/>
              </a:ext>
            </a:extLst>
          </p:cNvPr>
          <p:cNvCxnSpPr/>
          <p:nvPr/>
        </p:nvCxnSpPr>
        <p:spPr>
          <a:xfrm flipV="1">
            <a:off x="6096000" y="2779776"/>
            <a:ext cx="1475232" cy="56083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2057CACB-5EB3-4F19-7299-404516EBB276}"/>
              </a:ext>
            </a:extLst>
          </p:cNvPr>
          <p:cNvCxnSpPr>
            <a:cxnSpLocks/>
          </p:cNvCxnSpPr>
          <p:nvPr/>
        </p:nvCxnSpPr>
        <p:spPr>
          <a:xfrm>
            <a:off x="6126980" y="3880416"/>
            <a:ext cx="1444252" cy="557472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630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8BF96D0-F234-0649-084D-E2B6D28A7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15" y="868733"/>
            <a:ext cx="8915284" cy="5946684"/>
          </a:xfrm>
          <a:prstGeom prst="rect">
            <a:avLst/>
          </a:prstGeom>
        </p:spPr>
      </p:pic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1600" b="1" dirty="0">
                <a:solidFill>
                  <a:schemeClr val="bg1"/>
                </a:solidFill>
              </a:rPr>
              <a:t>POSITION </a:t>
            </a:r>
            <a:r>
              <a:rPr lang="ko-KR" altLang="en-US" sz="1600" b="1" dirty="0">
                <a:solidFill>
                  <a:schemeClr val="bg1"/>
                </a:solidFill>
              </a:rPr>
              <a:t>에 대한 상세 </a:t>
            </a:r>
            <a:r>
              <a:rPr lang="en-US" altLang="ko-KR" sz="1600" b="1" dirty="0">
                <a:solidFill>
                  <a:schemeClr val="bg1"/>
                </a:solidFill>
              </a:rPr>
              <a:t>map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7749D97-ABE5-BB1C-CFCF-AD186750D918}"/>
              </a:ext>
            </a:extLst>
          </p:cNvPr>
          <p:cNvSpPr/>
          <p:nvPr/>
        </p:nvSpPr>
        <p:spPr>
          <a:xfrm>
            <a:off x="9148456" y="834120"/>
            <a:ext cx="3081643" cy="755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게임 시스템에 대한 계요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ko-KR" altLang="en-US" sz="1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E01D5683-2185-1144-9DC3-6E6570FE5973}"/>
              </a:ext>
            </a:extLst>
          </p:cNvPr>
          <p:cNvSpPr/>
          <p:nvPr/>
        </p:nvSpPr>
        <p:spPr>
          <a:xfrm>
            <a:off x="9269915" y="1580161"/>
            <a:ext cx="2609724" cy="604552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b="1" dirty="0">
                <a:solidFill>
                  <a:prstClr val="white"/>
                </a:solidFill>
              </a:rPr>
              <a:t>POSITION</a:t>
            </a:r>
            <a:r>
              <a:rPr lang="ko-KR" altLang="en-US" b="1" dirty="0">
                <a:solidFill>
                  <a:prstClr val="white"/>
                </a:solidFill>
              </a:rPr>
              <a:t>이란 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0FE87E33-18B5-21BB-7863-83FA4F95B2B3}"/>
              </a:ext>
            </a:extLst>
          </p:cNvPr>
          <p:cNvSpPr/>
          <p:nvPr/>
        </p:nvSpPr>
        <p:spPr>
          <a:xfrm>
            <a:off x="9201381" y="1580161"/>
            <a:ext cx="604559" cy="6045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왼쪽 대괄호 49">
            <a:extLst>
              <a:ext uri="{FF2B5EF4-FFF2-40B4-BE49-F238E27FC236}">
                <a16:creationId xmlns:a16="http://schemas.microsoft.com/office/drawing/2014/main" id="{8B67E4E6-CF4D-217E-E011-9BDE56B67C8B}"/>
              </a:ext>
            </a:extLst>
          </p:cNvPr>
          <p:cNvSpPr/>
          <p:nvPr/>
        </p:nvSpPr>
        <p:spPr>
          <a:xfrm rot="10800000" flipV="1">
            <a:off x="11577361" y="1466192"/>
            <a:ext cx="442957" cy="832497"/>
          </a:xfrm>
          <a:prstGeom prst="leftBracket">
            <a:avLst>
              <a:gd name="adj" fmla="val 160599"/>
            </a:avLst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BED8F5CE-E533-1CE2-B845-A5900D538EF1}"/>
              </a:ext>
            </a:extLst>
          </p:cNvPr>
          <p:cNvCxnSpPr>
            <a:cxnSpLocks/>
            <a:endCxn id="50" idx="0"/>
          </p:cNvCxnSpPr>
          <p:nvPr/>
        </p:nvCxnSpPr>
        <p:spPr>
          <a:xfrm>
            <a:off x="9572197" y="1466192"/>
            <a:ext cx="2005164" cy="0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F3BA2480-17F9-4C29-0436-7710B1995300}"/>
              </a:ext>
            </a:extLst>
          </p:cNvPr>
          <p:cNvCxnSpPr>
            <a:cxnSpLocks/>
            <a:stCxn id="53" idx="0"/>
            <a:endCxn id="50" idx="2"/>
          </p:cNvCxnSpPr>
          <p:nvPr/>
        </p:nvCxnSpPr>
        <p:spPr>
          <a:xfrm flipV="1">
            <a:off x="9584126" y="2298689"/>
            <a:ext cx="1993235" cy="1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원호 52">
            <a:extLst>
              <a:ext uri="{FF2B5EF4-FFF2-40B4-BE49-F238E27FC236}">
                <a16:creationId xmlns:a16="http://schemas.microsoft.com/office/drawing/2014/main" id="{DDCDD360-01AD-56F4-8F5D-9426C653D44D}"/>
              </a:ext>
            </a:extLst>
          </p:cNvPr>
          <p:cNvSpPr/>
          <p:nvPr/>
        </p:nvSpPr>
        <p:spPr>
          <a:xfrm rot="10800000" flipV="1">
            <a:off x="9362647" y="2298690"/>
            <a:ext cx="442957" cy="441721"/>
          </a:xfrm>
          <a:prstGeom prst="arc">
            <a:avLst/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7DCA9E8A-3C46-E08E-B89F-4D6271983C21}"/>
              </a:ext>
            </a:extLst>
          </p:cNvPr>
          <p:cNvCxnSpPr>
            <a:cxnSpLocks/>
            <a:stCxn id="53" idx="2"/>
            <a:endCxn id="55" idx="0"/>
          </p:cNvCxnSpPr>
          <p:nvPr/>
        </p:nvCxnSpPr>
        <p:spPr>
          <a:xfrm>
            <a:off x="9362647" y="2519551"/>
            <a:ext cx="0" cy="2188299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원호 54">
            <a:extLst>
              <a:ext uri="{FF2B5EF4-FFF2-40B4-BE49-F238E27FC236}">
                <a16:creationId xmlns:a16="http://schemas.microsoft.com/office/drawing/2014/main" id="{BF568217-C2ED-4490-46D9-62FC130C0833}"/>
              </a:ext>
            </a:extLst>
          </p:cNvPr>
          <p:cNvSpPr/>
          <p:nvPr/>
        </p:nvSpPr>
        <p:spPr>
          <a:xfrm rot="5400000" flipV="1">
            <a:off x="9362028" y="4486990"/>
            <a:ext cx="442958" cy="441720"/>
          </a:xfrm>
          <a:prstGeom prst="arc">
            <a:avLst/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A4AF7A9-750B-2D7D-8B0D-47FA9262833A}"/>
              </a:ext>
            </a:extLst>
          </p:cNvPr>
          <p:cNvGrpSpPr/>
          <p:nvPr/>
        </p:nvGrpSpPr>
        <p:grpSpPr>
          <a:xfrm>
            <a:off x="9583507" y="4497135"/>
            <a:ext cx="2438418" cy="441721"/>
            <a:chOff x="9581903" y="3788055"/>
            <a:chExt cx="2438418" cy="441721"/>
          </a:xfrm>
        </p:grpSpPr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C9FAC1A4-7635-8F3B-C73D-08469C752E0B}"/>
                </a:ext>
              </a:extLst>
            </p:cNvPr>
            <p:cNvCxnSpPr>
              <a:cxnSpLocks/>
              <a:stCxn id="55" idx="2"/>
              <a:endCxn id="58" idx="0"/>
            </p:cNvCxnSpPr>
            <p:nvPr/>
          </p:nvCxnSpPr>
          <p:spPr>
            <a:xfrm>
              <a:off x="9581903" y="4210724"/>
              <a:ext cx="2216939" cy="19052"/>
            </a:xfrm>
            <a:prstGeom prst="line">
              <a:avLst/>
            </a:prstGeom>
            <a:noFill/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C7DCE1F0-85E2-D434-5CE0-28D33A500DBC}"/>
                </a:ext>
              </a:extLst>
            </p:cNvPr>
            <p:cNvSpPr/>
            <p:nvPr/>
          </p:nvSpPr>
          <p:spPr>
            <a:xfrm flipV="1">
              <a:off x="11577364" y="3788055"/>
              <a:ext cx="442957" cy="441721"/>
            </a:xfrm>
            <a:prstGeom prst="arc">
              <a:avLst/>
            </a:prstGeom>
            <a:noFill/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64C6F3EA-54A7-74C1-12AB-732F3E841B8F}"/>
              </a:ext>
            </a:extLst>
          </p:cNvPr>
          <p:cNvSpPr/>
          <p:nvPr/>
        </p:nvSpPr>
        <p:spPr>
          <a:xfrm>
            <a:off x="9382336" y="2290779"/>
            <a:ext cx="2847763" cy="24714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좌측 그림과 같이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Top, MID, JUNGLE, BOTTOM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총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개의 </a:t>
            </a:r>
            <a:r>
              <a:rPr lang="en-US" altLang="ko-KR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Postion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 존재한다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TOP , MID, BOTTOM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을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각 라인이라 칭하며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각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챔프는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정해진 </a:t>
            </a:r>
            <a:r>
              <a:rPr lang="en-US" altLang="ko-KR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Postion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위치에 이동합니다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35640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8BF96D0-F234-0649-084D-E2B6D28A7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15" y="868733"/>
            <a:ext cx="8915284" cy="5946684"/>
          </a:xfrm>
          <a:prstGeom prst="rect">
            <a:avLst/>
          </a:prstGeom>
        </p:spPr>
      </p:pic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PROJECT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7749D97-ABE5-BB1C-CFCF-AD186750D918}"/>
              </a:ext>
            </a:extLst>
          </p:cNvPr>
          <p:cNvSpPr/>
          <p:nvPr/>
        </p:nvSpPr>
        <p:spPr>
          <a:xfrm>
            <a:off x="9148456" y="834120"/>
            <a:ext cx="3081643" cy="755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게임 시스템에 대한 계요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endParaRPr lang="ko-KR" altLang="en-US" sz="1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E01D5683-2185-1144-9DC3-6E6570FE5973}"/>
              </a:ext>
            </a:extLst>
          </p:cNvPr>
          <p:cNvSpPr/>
          <p:nvPr/>
        </p:nvSpPr>
        <p:spPr>
          <a:xfrm>
            <a:off x="9269915" y="1580161"/>
            <a:ext cx="2609724" cy="604552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b="1" dirty="0">
                <a:solidFill>
                  <a:prstClr val="white"/>
                </a:solidFill>
              </a:rPr>
              <a:t>Game </a:t>
            </a:r>
            <a:r>
              <a:rPr lang="ko-KR" altLang="en-US" b="1" dirty="0">
                <a:solidFill>
                  <a:prstClr val="white"/>
                </a:solidFill>
              </a:rPr>
              <a:t>승리를 위한 조건 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0FE87E33-18B5-21BB-7863-83FA4F95B2B3}"/>
              </a:ext>
            </a:extLst>
          </p:cNvPr>
          <p:cNvSpPr/>
          <p:nvPr/>
        </p:nvSpPr>
        <p:spPr>
          <a:xfrm>
            <a:off x="9201381" y="1580161"/>
            <a:ext cx="604559" cy="6045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왼쪽 대괄호 49">
            <a:extLst>
              <a:ext uri="{FF2B5EF4-FFF2-40B4-BE49-F238E27FC236}">
                <a16:creationId xmlns:a16="http://schemas.microsoft.com/office/drawing/2014/main" id="{8B67E4E6-CF4D-217E-E011-9BDE56B67C8B}"/>
              </a:ext>
            </a:extLst>
          </p:cNvPr>
          <p:cNvSpPr/>
          <p:nvPr/>
        </p:nvSpPr>
        <p:spPr>
          <a:xfrm rot="10800000" flipV="1">
            <a:off x="11577361" y="1466192"/>
            <a:ext cx="442957" cy="832497"/>
          </a:xfrm>
          <a:prstGeom prst="leftBracket">
            <a:avLst>
              <a:gd name="adj" fmla="val 160599"/>
            </a:avLst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BED8F5CE-E533-1CE2-B845-A5900D538EF1}"/>
              </a:ext>
            </a:extLst>
          </p:cNvPr>
          <p:cNvCxnSpPr>
            <a:cxnSpLocks/>
            <a:endCxn id="50" idx="0"/>
          </p:cNvCxnSpPr>
          <p:nvPr/>
        </p:nvCxnSpPr>
        <p:spPr>
          <a:xfrm>
            <a:off x="9572197" y="1466192"/>
            <a:ext cx="2005164" cy="0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F3BA2480-17F9-4C29-0436-7710B1995300}"/>
              </a:ext>
            </a:extLst>
          </p:cNvPr>
          <p:cNvCxnSpPr>
            <a:cxnSpLocks/>
            <a:stCxn id="53" idx="0"/>
            <a:endCxn id="50" idx="2"/>
          </p:cNvCxnSpPr>
          <p:nvPr/>
        </p:nvCxnSpPr>
        <p:spPr>
          <a:xfrm flipV="1">
            <a:off x="9584126" y="2298689"/>
            <a:ext cx="1993235" cy="1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원호 52">
            <a:extLst>
              <a:ext uri="{FF2B5EF4-FFF2-40B4-BE49-F238E27FC236}">
                <a16:creationId xmlns:a16="http://schemas.microsoft.com/office/drawing/2014/main" id="{DDCDD360-01AD-56F4-8F5D-9426C653D44D}"/>
              </a:ext>
            </a:extLst>
          </p:cNvPr>
          <p:cNvSpPr/>
          <p:nvPr/>
        </p:nvSpPr>
        <p:spPr>
          <a:xfrm rot="10800000" flipV="1">
            <a:off x="9362647" y="2298690"/>
            <a:ext cx="442957" cy="441721"/>
          </a:xfrm>
          <a:prstGeom prst="arc">
            <a:avLst/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7DCA9E8A-3C46-E08E-B89F-4D6271983C21}"/>
              </a:ext>
            </a:extLst>
          </p:cNvPr>
          <p:cNvCxnSpPr>
            <a:cxnSpLocks/>
            <a:stCxn id="53" idx="2"/>
            <a:endCxn id="55" idx="0"/>
          </p:cNvCxnSpPr>
          <p:nvPr/>
        </p:nvCxnSpPr>
        <p:spPr>
          <a:xfrm>
            <a:off x="9362647" y="2519551"/>
            <a:ext cx="0" cy="3976459"/>
          </a:xfrm>
          <a:prstGeom prst="line">
            <a:avLst/>
          </a:prstGeom>
          <a:solidFill>
            <a:schemeClr val="accent1">
              <a:lumMod val="50000"/>
            </a:schemeClr>
          </a:solidFill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원호 54">
            <a:extLst>
              <a:ext uri="{FF2B5EF4-FFF2-40B4-BE49-F238E27FC236}">
                <a16:creationId xmlns:a16="http://schemas.microsoft.com/office/drawing/2014/main" id="{BF568217-C2ED-4490-46D9-62FC130C0833}"/>
              </a:ext>
            </a:extLst>
          </p:cNvPr>
          <p:cNvSpPr/>
          <p:nvPr/>
        </p:nvSpPr>
        <p:spPr>
          <a:xfrm rot="5400000" flipV="1">
            <a:off x="9362028" y="6275150"/>
            <a:ext cx="442958" cy="441720"/>
          </a:xfrm>
          <a:prstGeom prst="arc">
            <a:avLst/>
          </a:prstGeom>
          <a:noFill/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A4AF7A9-750B-2D7D-8B0D-47FA9262833A}"/>
              </a:ext>
            </a:extLst>
          </p:cNvPr>
          <p:cNvGrpSpPr/>
          <p:nvPr/>
        </p:nvGrpSpPr>
        <p:grpSpPr>
          <a:xfrm>
            <a:off x="9583507" y="6294820"/>
            <a:ext cx="2438418" cy="441721"/>
            <a:chOff x="9581903" y="3788055"/>
            <a:chExt cx="2438418" cy="441721"/>
          </a:xfrm>
        </p:grpSpPr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C9FAC1A4-7635-8F3B-C73D-08469C752E0B}"/>
                </a:ext>
              </a:extLst>
            </p:cNvPr>
            <p:cNvCxnSpPr>
              <a:cxnSpLocks/>
              <a:stCxn id="55" idx="2"/>
              <a:endCxn id="58" idx="0"/>
            </p:cNvCxnSpPr>
            <p:nvPr/>
          </p:nvCxnSpPr>
          <p:spPr>
            <a:xfrm>
              <a:off x="9581903" y="4210724"/>
              <a:ext cx="2216939" cy="19052"/>
            </a:xfrm>
            <a:prstGeom prst="line">
              <a:avLst/>
            </a:prstGeom>
            <a:noFill/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원호 57">
              <a:extLst>
                <a:ext uri="{FF2B5EF4-FFF2-40B4-BE49-F238E27FC236}">
                  <a16:creationId xmlns:a16="http://schemas.microsoft.com/office/drawing/2014/main" id="{C7DCE1F0-85E2-D434-5CE0-28D33A500DBC}"/>
                </a:ext>
              </a:extLst>
            </p:cNvPr>
            <p:cNvSpPr/>
            <p:nvPr/>
          </p:nvSpPr>
          <p:spPr>
            <a:xfrm flipV="1">
              <a:off x="11577364" y="3788055"/>
              <a:ext cx="442957" cy="441721"/>
            </a:xfrm>
            <a:prstGeom prst="arc">
              <a:avLst/>
            </a:prstGeom>
            <a:noFill/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64C6F3EA-54A7-74C1-12AB-732F3E841B8F}"/>
              </a:ext>
            </a:extLst>
          </p:cNvPr>
          <p:cNvSpPr/>
          <p:nvPr/>
        </p:nvSpPr>
        <p:spPr>
          <a:xfrm>
            <a:off x="9372176" y="2402341"/>
            <a:ext cx="2847763" cy="42026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좌측 그림과 같이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검은 사각형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[     ]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위치에있는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건물이 억제기라 하며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억제기를 제거하여야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하얀색 사각형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[    ]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위치에있는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포탑이라는 건물과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빨간색 사각형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[    ]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위치에 있는 넥서스 라는 건물의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무적 상태가 풀리며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최종 넥서스 라는 빨간색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사각형 안의 건물을 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파괴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하는것이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최종 목적이다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2D6A15A-7BF1-20A9-8114-31633E676085}"/>
              </a:ext>
            </a:extLst>
          </p:cNvPr>
          <p:cNvSpPr/>
          <p:nvPr/>
        </p:nvSpPr>
        <p:spPr>
          <a:xfrm>
            <a:off x="6885562" y="1006131"/>
            <a:ext cx="810638" cy="574030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91F7EA7-E911-FA4C-B367-796C9E6EFDA5}"/>
              </a:ext>
            </a:extLst>
          </p:cNvPr>
          <p:cNvSpPr/>
          <p:nvPr/>
        </p:nvSpPr>
        <p:spPr>
          <a:xfrm>
            <a:off x="1607914" y="5387873"/>
            <a:ext cx="500000" cy="393616"/>
          </a:xfrm>
          <a:prstGeom prst="rect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EFB7BB0-1D8A-333C-4538-2739FFA4B086}"/>
              </a:ext>
            </a:extLst>
          </p:cNvPr>
          <p:cNvSpPr/>
          <p:nvPr/>
        </p:nvSpPr>
        <p:spPr>
          <a:xfrm>
            <a:off x="1933574" y="6046417"/>
            <a:ext cx="198819" cy="185838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A6615BA-BBD3-1832-30D8-30FDD984A519}"/>
              </a:ext>
            </a:extLst>
          </p:cNvPr>
          <p:cNvSpPr/>
          <p:nvPr/>
        </p:nvSpPr>
        <p:spPr>
          <a:xfrm>
            <a:off x="1771650" y="6349240"/>
            <a:ext cx="364839" cy="307777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1C81EF6-E83C-6947-B4E8-00BE6086AAB5}"/>
              </a:ext>
            </a:extLst>
          </p:cNvPr>
          <p:cNvSpPr/>
          <p:nvPr/>
        </p:nvSpPr>
        <p:spPr>
          <a:xfrm>
            <a:off x="10650977" y="2910075"/>
            <a:ext cx="150373" cy="128173"/>
          </a:xfrm>
          <a:prstGeom prst="rect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10682E8-290D-7F28-9AF2-30A31C25CED2}"/>
              </a:ext>
            </a:extLst>
          </p:cNvPr>
          <p:cNvSpPr/>
          <p:nvPr/>
        </p:nvSpPr>
        <p:spPr>
          <a:xfrm>
            <a:off x="10763249" y="3893767"/>
            <a:ext cx="198819" cy="185838"/>
          </a:xfrm>
          <a:prstGeom prst="rect">
            <a:avLst/>
          </a:prstGeom>
          <a:solidFill>
            <a:schemeClr val="accent1">
              <a:alpha val="18000"/>
            </a:schemeClr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0B21F4E-7CAB-E9B1-64A3-15C77EEBF911}"/>
              </a:ext>
            </a:extLst>
          </p:cNvPr>
          <p:cNvSpPr/>
          <p:nvPr/>
        </p:nvSpPr>
        <p:spPr>
          <a:xfrm>
            <a:off x="1944369" y="6047687"/>
            <a:ext cx="198819" cy="185838"/>
          </a:xfrm>
          <a:prstGeom prst="rect">
            <a:avLst/>
          </a:prstGeom>
          <a:solidFill>
            <a:schemeClr val="accent1">
              <a:alpha val="18000"/>
            </a:schemeClr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8FB17C1-E002-E94C-6250-E5DE6B7D7E31}"/>
              </a:ext>
            </a:extLst>
          </p:cNvPr>
          <p:cNvSpPr/>
          <p:nvPr/>
        </p:nvSpPr>
        <p:spPr>
          <a:xfrm>
            <a:off x="10793731" y="4632200"/>
            <a:ext cx="181110" cy="137209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994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82763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5514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SEARCH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7749D97-ABE5-BB1C-CFCF-AD186750D918}"/>
              </a:ext>
            </a:extLst>
          </p:cNvPr>
          <p:cNvSpPr/>
          <p:nvPr/>
        </p:nvSpPr>
        <p:spPr>
          <a:xfrm>
            <a:off x="8383531" y="825330"/>
            <a:ext cx="3081643" cy="755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U.I</a:t>
            </a:r>
          </a:p>
          <a:p>
            <a:pPr>
              <a:lnSpc>
                <a:spcPct val="150000"/>
              </a:lnSpc>
              <a:defRPr/>
            </a:pPr>
            <a:endParaRPr lang="ko-KR" altLang="en-US" sz="1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E7983D5-A164-6BDF-1531-A268934D86DF}"/>
              </a:ext>
            </a:extLst>
          </p:cNvPr>
          <p:cNvGrpSpPr/>
          <p:nvPr/>
        </p:nvGrpSpPr>
        <p:grpSpPr>
          <a:xfrm>
            <a:off x="209782" y="881695"/>
            <a:ext cx="8079741" cy="5810242"/>
            <a:chOff x="0" y="1"/>
            <a:chExt cx="7976304" cy="685799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6BB6E45-D748-B9E7-A021-1E7ADCC28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"/>
              <a:ext cx="7976304" cy="6857999"/>
            </a:xfrm>
            <a:prstGeom prst="rect">
              <a:avLst/>
            </a:prstGeom>
          </p:spPr>
        </p:pic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3BE720AD-AE74-E39D-EE9C-537A8202C2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925" y="819150"/>
              <a:ext cx="304800" cy="47625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79990CD-9B1C-8B2E-6903-A977DA6564CD}"/>
                </a:ext>
              </a:extLst>
            </p:cNvPr>
            <p:cNvSpPr txBox="1"/>
            <p:nvPr/>
          </p:nvSpPr>
          <p:spPr>
            <a:xfrm>
              <a:off x="230618" y="962829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1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DAD05DDB-5DDD-0643-8359-303B19DF5CD9}"/>
                </a:ext>
              </a:extLst>
            </p:cNvPr>
            <p:cNvCxnSpPr>
              <a:cxnSpLocks/>
            </p:cNvCxnSpPr>
            <p:nvPr/>
          </p:nvCxnSpPr>
          <p:spPr>
            <a:xfrm>
              <a:off x="1714500" y="4895850"/>
              <a:ext cx="51435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8777E3B-34D5-6620-09A7-342367927F07}"/>
                </a:ext>
              </a:extLst>
            </p:cNvPr>
            <p:cNvSpPr txBox="1"/>
            <p:nvPr/>
          </p:nvSpPr>
          <p:spPr>
            <a:xfrm>
              <a:off x="1373618" y="4619223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2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B13BAC22-03DE-D697-04AF-BFB9B55A44A2}"/>
                </a:ext>
              </a:extLst>
            </p:cNvPr>
            <p:cNvCxnSpPr>
              <a:cxnSpLocks/>
            </p:cNvCxnSpPr>
            <p:nvPr/>
          </p:nvCxnSpPr>
          <p:spPr>
            <a:xfrm>
              <a:off x="1724025" y="5430054"/>
              <a:ext cx="51435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060D71B-58FE-185C-35AB-254C3DD72266}"/>
                </a:ext>
              </a:extLst>
            </p:cNvPr>
            <p:cNvSpPr txBox="1"/>
            <p:nvPr/>
          </p:nvSpPr>
          <p:spPr>
            <a:xfrm>
              <a:off x="1383143" y="5153427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3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32A47F26-7C7D-B2FF-343C-0E8873F23C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49532" y="5820981"/>
              <a:ext cx="504825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0463DF1-3881-B1AC-3492-2C1C2B9CF18F}"/>
                </a:ext>
              </a:extLst>
            </p:cNvPr>
            <p:cNvSpPr txBox="1"/>
            <p:nvPr/>
          </p:nvSpPr>
          <p:spPr>
            <a:xfrm>
              <a:off x="6623050" y="5544354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4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149A41E-423E-C543-BC03-739C4E3D0B25}"/>
                </a:ext>
              </a:extLst>
            </p:cNvPr>
            <p:cNvSpPr/>
            <p:nvPr/>
          </p:nvSpPr>
          <p:spPr>
            <a:xfrm>
              <a:off x="72894" y="462946"/>
              <a:ext cx="2584581" cy="355400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76EBAA6-16E7-DF14-17F6-DE6852CCBDDA}"/>
                </a:ext>
              </a:extLst>
            </p:cNvPr>
            <p:cNvSpPr/>
            <p:nvPr/>
          </p:nvSpPr>
          <p:spPr>
            <a:xfrm>
              <a:off x="2297543" y="4540449"/>
              <a:ext cx="3398407" cy="61296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E53D314-9804-1DD9-9F99-38F709E07BB3}"/>
                </a:ext>
              </a:extLst>
            </p:cNvPr>
            <p:cNvSpPr/>
            <p:nvPr/>
          </p:nvSpPr>
          <p:spPr>
            <a:xfrm>
              <a:off x="2330074" y="5286377"/>
              <a:ext cx="3365875" cy="344102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21042DE-39A5-7CB8-BAEE-B7FB63022099}"/>
                </a:ext>
              </a:extLst>
            </p:cNvPr>
            <p:cNvSpPr/>
            <p:nvPr/>
          </p:nvSpPr>
          <p:spPr>
            <a:xfrm>
              <a:off x="2330074" y="5736067"/>
              <a:ext cx="3365875" cy="207531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47139CAC-EC5A-4438-0C1F-49187B90896F}"/>
              </a:ext>
            </a:extLst>
          </p:cNvPr>
          <p:cNvGrpSpPr/>
          <p:nvPr/>
        </p:nvGrpSpPr>
        <p:grpSpPr>
          <a:xfrm>
            <a:off x="8431158" y="1437866"/>
            <a:ext cx="3478552" cy="674695"/>
            <a:chOff x="8431156" y="1437867"/>
            <a:chExt cx="2716356" cy="604560"/>
          </a:xfrm>
          <a:solidFill>
            <a:schemeClr val="accent1">
              <a:lumMod val="50000"/>
            </a:schemeClr>
          </a:solidFill>
        </p:grpSpPr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966471F7-CECD-F21F-0215-1906B4C39728}"/>
                </a:ext>
              </a:extLst>
            </p:cNvPr>
            <p:cNvSpPr/>
            <p:nvPr/>
          </p:nvSpPr>
          <p:spPr>
            <a:xfrm>
              <a:off x="8537788" y="1437867"/>
              <a:ext cx="260972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의 </a:t>
              </a:r>
              <a:r>
                <a:rPr lang="en-US" altLang="ko-KR" sz="1500" b="1" dirty="0">
                  <a:solidFill>
                    <a:prstClr val="white"/>
                  </a:solidFill>
                </a:rPr>
                <a:t>Data </a:t>
              </a:r>
              <a:r>
                <a:rPr lang="ko-KR" altLang="en-US" sz="1500" b="1" dirty="0" err="1">
                  <a:solidFill>
                    <a:prstClr val="white"/>
                  </a:solidFill>
                </a:rPr>
                <a:t>검색창</a:t>
              </a:r>
              <a:endParaRPr lang="ko-KR" altLang="en-US" sz="1500" b="1" dirty="0">
                <a:solidFill>
                  <a:prstClr val="white"/>
                </a:solidFill>
              </a:endParaRPr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C02F1552-B638-9D6F-B6B7-FC60E62759E3}"/>
                </a:ext>
              </a:extLst>
            </p:cNvPr>
            <p:cNvSpPr/>
            <p:nvPr/>
          </p:nvSpPr>
          <p:spPr>
            <a:xfrm>
              <a:off x="8431156" y="1437867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29CE690E-6A76-124C-BD2C-32BC58BAD07F}"/>
              </a:ext>
            </a:extLst>
          </p:cNvPr>
          <p:cNvGrpSpPr/>
          <p:nvPr/>
        </p:nvGrpSpPr>
        <p:grpSpPr>
          <a:xfrm>
            <a:off x="8431156" y="2244639"/>
            <a:ext cx="3478554" cy="674695"/>
            <a:chOff x="8431156" y="1437867"/>
            <a:chExt cx="2716358" cy="604560"/>
          </a:xfrm>
          <a:solidFill>
            <a:schemeClr val="accent1">
              <a:lumMod val="50000"/>
            </a:schemeClr>
          </a:solidFill>
        </p:grpSpPr>
        <p:sp>
          <p:nvSpPr>
            <p:cNvPr id="106" name="사각형: 둥근 모서리 105">
              <a:extLst>
                <a:ext uri="{FF2B5EF4-FFF2-40B4-BE49-F238E27FC236}">
                  <a16:creationId xmlns:a16="http://schemas.microsoft.com/office/drawing/2014/main" id="{3B5A883E-0952-51F3-9DCF-932556BD0B90}"/>
                </a:ext>
              </a:extLst>
            </p:cNvPr>
            <p:cNvSpPr/>
            <p:nvPr/>
          </p:nvSpPr>
          <p:spPr>
            <a:xfrm>
              <a:off x="8537790" y="1437867"/>
              <a:ext cx="260972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의 게임 </a:t>
              </a:r>
              <a:r>
                <a:rPr lang="en-US" altLang="ko-KR" sz="1500" b="1" dirty="0">
                  <a:solidFill>
                    <a:prstClr val="white"/>
                  </a:solidFill>
                </a:rPr>
                <a:t>Name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입력</a:t>
              </a:r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B540BDB6-8B86-7EE1-D603-E9B952EF7495}"/>
                </a:ext>
              </a:extLst>
            </p:cNvPr>
            <p:cNvSpPr/>
            <p:nvPr/>
          </p:nvSpPr>
          <p:spPr>
            <a:xfrm>
              <a:off x="8431156" y="1437867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05D505C2-B0B5-6398-08C4-CD38DC9F9353}"/>
              </a:ext>
            </a:extLst>
          </p:cNvPr>
          <p:cNvGrpSpPr/>
          <p:nvPr/>
        </p:nvGrpSpPr>
        <p:grpSpPr>
          <a:xfrm>
            <a:off x="8450205" y="3114262"/>
            <a:ext cx="3435112" cy="674696"/>
            <a:chOff x="1360180" y="2378884"/>
            <a:chExt cx="2228896" cy="492713"/>
          </a:xfrm>
          <a:solidFill>
            <a:schemeClr val="accent1">
              <a:lumMod val="50000"/>
            </a:schemeClr>
          </a:solidFill>
        </p:grpSpPr>
        <p:sp>
          <p:nvSpPr>
            <p:cNvPr id="122" name="사각형: 둥근 모서리 121">
              <a:extLst>
                <a:ext uri="{FF2B5EF4-FFF2-40B4-BE49-F238E27FC236}">
                  <a16:creationId xmlns:a16="http://schemas.microsoft.com/office/drawing/2014/main" id="{56AE9D3D-68D3-37A8-67D2-AABF241D2F66}"/>
                </a:ext>
              </a:extLst>
            </p:cNvPr>
            <p:cNvSpPr/>
            <p:nvPr/>
          </p:nvSpPr>
          <p:spPr>
            <a:xfrm>
              <a:off x="1416035" y="2378884"/>
              <a:ext cx="2173041" cy="492706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Name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 입력 완료</a:t>
              </a:r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F03DD96D-341A-0161-B922-24EAB7449E7A}"/>
                </a:ext>
              </a:extLst>
            </p:cNvPr>
            <p:cNvSpPr/>
            <p:nvPr/>
          </p:nvSpPr>
          <p:spPr>
            <a:xfrm>
              <a:off x="1360180" y="2378884"/>
              <a:ext cx="492713" cy="492713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03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421B47E0-B545-6429-48C1-84B4B065E0A9}"/>
              </a:ext>
            </a:extLst>
          </p:cNvPr>
          <p:cNvSpPr/>
          <p:nvPr/>
        </p:nvSpPr>
        <p:spPr>
          <a:xfrm>
            <a:off x="9253582" y="4065645"/>
            <a:ext cx="2472044" cy="740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Name 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데이터를 바탕으로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CLASS 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객체화</a:t>
            </a:r>
          </a:p>
        </p:txBody>
      </p:sp>
      <p:grpSp>
        <p:nvGrpSpPr>
          <p:cNvPr id="137" name="그룹 136">
            <a:extLst>
              <a:ext uri="{FF2B5EF4-FFF2-40B4-BE49-F238E27FC236}">
                <a16:creationId xmlns:a16="http://schemas.microsoft.com/office/drawing/2014/main" id="{A3437061-67C4-6C3E-CD19-389EE88B5F7F}"/>
              </a:ext>
            </a:extLst>
          </p:cNvPr>
          <p:cNvGrpSpPr/>
          <p:nvPr/>
        </p:nvGrpSpPr>
        <p:grpSpPr>
          <a:xfrm>
            <a:off x="8450205" y="5305382"/>
            <a:ext cx="3478554" cy="674695"/>
            <a:chOff x="8431156" y="1437867"/>
            <a:chExt cx="2716358" cy="604560"/>
          </a:xfrm>
        </p:grpSpPr>
        <p:sp>
          <p:nvSpPr>
            <p:cNvPr id="138" name="사각형: 둥근 모서리 137">
              <a:extLst>
                <a:ext uri="{FF2B5EF4-FFF2-40B4-BE49-F238E27FC236}">
                  <a16:creationId xmlns:a16="http://schemas.microsoft.com/office/drawing/2014/main" id="{C59A368A-073F-A812-EB22-A92F7DFFDC15}"/>
                </a:ext>
              </a:extLst>
            </p:cNvPr>
            <p:cNvSpPr/>
            <p:nvPr/>
          </p:nvSpPr>
          <p:spPr>
            <a:xfrm>
              <a:off x="8537790" y="1437867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Data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진행에 따른 진행도</a:t>
              </a:r>
              <a:endParaRPr lang="en-US" altLang="ko-KR" sz="1500" b="1" dirty="0">
                <a:solidFill>
                  <a:prstClr val="white"/>
                </a:solidFill>
              </a:endParaRPr>
            </a:p>
            <a:p>
              <a:pPr lvl="1" algn="ctr"/>
              <a:r>
                <a:rPr lang="ko-KR" altLang="en-US" sz="1500" b="1" dirty="0">
                  <a:solidFill>
                    <a:prstClr val="white"/>
                  </a:solidFill>
                </a:rPr>
                <a:t>추출</a:t>
              </a:r>
              <a:r>
                <a:rPr lang="en-US" altLang="ko-KR" sz="1500" b="1" dirty="0">
                  <a:solidFill>
                    <a:prstClr val="white"/>
                  </a:solidFill>
                </a:rPr>
                <a:t>(%)</a:t>
              </a:r>
              <a:endParaRPr lang="ko-KR" altLang="en-US" sz="1500" b="1" dirty="0">
                <a:solidFill>
                  <a:prstClr val="white"/>
                </a:solidFill>
              </a:endParaRPr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2D4A916F-3C1D-2E2D-D2F0-B280D123BCC2}"/>
                </a:ext>
              </a:extLst>
            </p:cNvPr>
            <p:cNvSpPr/>
            <p:nvPr/>
          </p:nvSpPr>
          <p:spPr>
            <a:xfrm>
              <a:off x="8431156" y="1437867"/>
              <a:ext cx="604559" cy="6045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rgbClr val="44546A"/>
                  </a:solidFill>
                </a:rPr>
                <a:t>04</a:t>
              </a:r>
              <a:endParaRPr lang="ko-KR" altLang="en-US" b="1" dirty="0">
                <a:solidFill>
                  <a:srgbClr val="44546A"/>
                </a:solidFill>
              </a:endParaRPr>
            </a:p>
          </p:txBody>
        </p:sp>
      </p:grp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CBCCF42-B34B-A420-402A-72BEC73C3EB3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9115425" y="3049770"/>
            <a:ext cx="2393667" cy="1"/>
          </a:xfrm>
          <a:prstGeom prst="line">
            <a:avLst/>
          </a:prstGeom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6812D3E6-320F-4C42-6A0F-47085E31538D}"/>
              </a:ext>
            </a:extLst>
          </p:cNvPr>
          <p:cNvGrpSpPr/>
          <p:nvPr/>
        </p:nvGrpSpPr>
        <p:grpSpPr>
          <a:xfrm>
            <a:off x="8865753" y="3049771"/>
            <a:ext cx="3086296" cy="2039681"/>
            <a:chOff x="8865753" y="3049771"/>
            <a:chExt cx="3086296" cy="2039681"/>
          </a:xfrm>
        </p:grpSpPr>
        <p:sp>
          <p:nvSpPr>
            <p:cNvPr id="5" name="왼쪽 대괄호 4">
              <a:extLst>
                <a:ext uri="{FF2B5EF4-FFF2-40B4-BE49-F238E27FC236}">
                  <a16:creationId xmlns:a16="http://schemas.microsoft.com/office/drawing/2014/main" id="{9C2F3E85-8F81-B12A-D33F-5A68F696540C}"/>
                </a:ext>
              </a:extLst>
            </p:cNvPr>
            <p:cNvSpPr/>
            <p:nvPr/>
          </p:nvSpPr>
          <p:spPr>
            <a:xfrm rot="10800000" flipV="1">
              <a:off x="11509092" y="3049771"/>
              <a:ext cx="442957" cy="832497"/>
            </a:xfrm>
            <a:prstGeom prst="leftBracket">
              <a:avLst>
                <a:gd name="adj" fmla="val 160599"/>
              </a:avLst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034A61AA-4974-5F7A-C1C8-7419F420ECA7}"/>
                </a:ext>
              </a:extLst>
            </p:cNvPr>
            <p:cNvCxnSpPr>
              <a:cxnSpLocks/>
              <a:stCxn id="23" idx="0"/>
              <a:endCxn id="5" idx="2"/>
            </p:cNvCxnSpPr>
            <p:nvPr/>
          </p:nvCxnSpPr>
          <p:spPr>
            <a:xfrm flipV="1">
              <a:off x="9087232" y="3882268"/>
              <a:ext cx="2421860" cy="1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원호 22">
              <a:extLst>
                <a:ext uri="{FF2B5EF4-FFF2-40B4-BE49-F238E27FC236}">
                  <a16:creationId xmlns:a16="http://schemas.microsoft.com/office/drawing/2014/main" id="{A28FBF52-7E66-87A7-471A-220FCD97DAE1}"/>
                </a:ext>
              </a:extLst>
            </p:cNvPr>
            <p:cNvSpPr/>
            <p:nvPr/>
          </p:nvSpPr>
          <p:spPr>
            <a:xfrm rot="10800000" flipV="1">
              <a:off x="8865753" y="3882269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143D677A-CE0B-FEC0-996C-63EB4AF5CE9A}"/>
                </a:ext>
              </a:extLst>
            </p:cNvPr>
            <p:cNvCxnSpPr>
              <a:cxnSpLocks/>
              <a:stCxn id="36" idx="2"/>
              <a:endCxn id="27" idx="0"/>
            </p:cNvCxnSpPr>
            <p:nvPr/>
          </p:nvCxnSpPr>
          <p:spPr>
            <a:xfrm>
              <a:off x="9086850" y="5083370"/>
              <a:ext cx="2643719" cy="6082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원호 26">
              <a:extLst>
                <a:ext uri="{FF2B5EF4-FFF2-40B4-BE49-F238E27FC236}">
                  <a16:creationId xmlns:a16="http://schemas.microsoft.com/office/drawing/2014/main" id="{413B91A9-A71E-629E-D19B-2E44529A1BE8}"/>
                </a:ext>
              </a:extLst>
            </p:cNvPr>
            <p:cNvSpPr/>
            <p:nvPr/>
          </p:nvSpPr>
          <p:spPr>
            <a:xfrm flipV="1">
              <a:off x="11509091" y="4647731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1B099EA0-9767-1E12-38B1-B149469C9AF8}"/>
                </a:ext>
              </a:extLst>
            </p:cNvPr>
            <p:cNvCxnSpPr>
              <a:cxnSpLocks/>
              <a:stCxn id="23" idx="2"/>
              <a:endCxn id="36" idx="0"/>
            </p:cNvCxnSpPr>
            <p:nvPr/>
          </p:nvCxnSpPr>
          <p:spPr>
            <a:xfrm>
              <a:off x="8865753" y="4103130"/>
              <a:ext cx="237" cy="7587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23338522-9810-52DA-03C5-4D117F9F2C44}"/>
                </a:ext>
              </a:extLst>
            </p:cNvPr>
            <p:cNvSpPr/>
            <p:nvPr/>
          </p:nvSpPr>
          <p:spPr>
            <a:xfrm rot="5400000" flipV="1">
              <a:off x="8865371" y="4641031"/>
              <a:ext cx="442958" cy="441720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9440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A70F4F6-8761-4016-931A-4535464E4C2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4C49FD3-CD95-4BA4-8BD3-B4A4C6844FC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5422392" y="64008"/>
            <a:chExt cx="1178966" cy="232963"/>
          </a:xfrm>
        </p:grpSpPr>
        <p:sp>
          <p:nvSpPr>
            <p:cNvPr id="12" name="Rectangle 64">
              <a:extLst>
                <a:ext uri="{FF2B5EF4-FFF2-40B4-BE49-F238E27FC236}">
                  <a16:creationId xmlns:a16="http://schemas.microsoft.com/office/drawing/2014/main" id="{194125EE-68A0-44AF-9565-81EF0F31186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66">
              <a:extLst>
                <a:ext uri="{FF2B5EF4-FFF2-40B4-BE49-F238E27FC236}">
                  <a16:creationId xmlns:a16="http://schemas.microsoft.com/office/drawing/2014/main" id="{47D98E13-5DFC-4FC3-B217-18D7503F2DC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64">
              <a:extLst>
                <a:ext uri="{FF2B5EF4-FFF2-40B4-BE49-F238E27FC236}">
                  <a16:creationId xmlns:a16="http://schemas.microsoft.com/office/drawing/2014/main" id="{1208B249-52C1-45B2-94CA-7FCF767BD5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66">
              <a:extLst>
                <a:ext uri="{FF2B5EF4-FFF2-40B4-BE49-F238E27FC236}">
                  <a16:creationId xmlns:a16="http://schemas.microsoft.com/office/drawing/2014/main" id="{8E8EC538-BB99-4192-A555-FD23D92C5C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4">
              <a:extLst>
                <a:ext uri="{FF2B5EF4-FFF2-40B4-BE49-F238E27FC236}">
                  <a16:creationId xmlns:a16="http://schemas.microsoft.com/office/drawing/2014/main" id="{C818F7CD-D8C3-4B0E-8332-5F5D23675C7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6">
              <a:extLst>
                <a:ext uri="{FF2B5EF4-FFF2-40B4-BE49-F238E27FC236}">
                  <a16:creationId xmlns:a16="http://schemas.microsoft.com/office/drawing/2014/main" id="{BA3A1026-C945-44C7-95BC-3BF4551EF3F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E7A2271E-1BF0-4DBF-BDC5-8205DFE2B78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FC359C9B-D7DB-4D67-BC20-0ED526C67E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5DA7CDCF-326D-40F3-9FA1-F6B696E8FF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42EAB6A2-C79F-4E11-BA2B-823945037EF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0409AE1C-32E7-42F0-8174-D8EC28D1DD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6D094018-4CC4-4507-BD21-223B12217DF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4971B5B3-87D2-49C1-9AD0-984AF7579C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7F8CC77F-5D16-46D1-9E76-844D3D54B16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3136B198-9314-404B-9B2A-B12F1C81E84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3AD2B785-CD5F-4846-8278-FD202F836F0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3C6BD3BE-D8A5-4561-9641-5F579267C5D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883722C6-0687-4FBC-924C-022C334B355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50E3342E-EFDF-4EE7-A275-A46FE15FD9F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02A591D3-77C5-427A-84E7-5040F9C17B3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4291B217-D292-9024-E96F-3F1D6C75E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608" y="571291"/>
            <a:ext cx="2075688" cy="387877"/>
          </a:xfrm>
        </p:spPr>
        <p:txBody>
          <a:bodyPr>
            <a:normAutofit/>
          </a:bodyPr>
          <a:lstStyle/>
          <a:p>
            <a:r>
              <a:rPr lang="en-US" altLang="ko-KR" sz="1800" b="1" dirty="0"/>
              <a:t>LIST</a:t>
            </a:r>
            <a:endParaRPr lang="ko-KR" altLang="en-US" sz="1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837BF5-DCBB-7D0A-A711-90F4B13BF825}"/>
              </a:ext>
            </a:extLst>
          </p:cNvPr>
          <p:cNvSpPr txBox="1"/>
          <p:nvPr/>
        </p:nvSpPr>
        <p:spPr>
          <a:xfrm>
            <a:off x="1188720" y="1252330"/>
            <a:ext cx="3057247" cy="54784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chemeClr val="tx2"/>
                </a:solidFill>
              </a:rPr>
              <a:t>1.</a:t>
            </a:r>
            <a:r>
              <a:rPr kumimoji="1" lang="ko-KR" altLang="en-US" b="1" dirty="0">
                <a:solidFill>
                  <a:schemeClr val="tx2"/>
                </a:solidFill>
              </a:rPr>
              <a:t>개요</a:t>
            </a:r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400" b="1" dirty="0">
                <a:solidFill>
                  <a:schemeClr val="tx2"/>
                </a:solidFill>
              </a:rPr>
              <a:t>프로그램 개발 목적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400" b="1" dirty="0">
                <a:solidFill>
                  <a:schemeClr val="tx2"/>
                </a:solidFill>
              </a:rPr>
              <a:t>프로그램 개발을 통한 수익 창출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400" b="1" dirty="0">
                <a:solidFill>
                  <a:schemeClr val="tx2"/>
                </a:solidFill>
              </a:rPr>
              <a:t>산업혁명 </a:t>
            </a:r>
            <a:r>
              <a:rPr kumimoji="1" lang="en-US" altLang="ko-KR" sz="1400" b="1" dirty="0">
                <a:solidFill>
                  <a:schemeClr val="tx2"/>
                </a:solidFill>
              </a:rPr>
              <a:t>&amp;</a:t>
            </a:r>
            <a:r>
              <a:rPr kumimoji="1" lang="ko-KR" altLang="en-US" sz="1400" b="1" dirty="0">
                <a:solidFill>
                  <a:schemeClr val="tx2"/>
                </a:solidFill>
              </a:rPr>
              <a:t> </a:t>
            </a:r>
            <a:r>
              <a:rPr kumimoji="1" lang="en-US" altLang="ko-KR" sz="1400" b="1" dirty="0">
                <a:solidFill>
                  <a:schemeClr val="tx2"/>
                </a:solidFill>
              </a:rPr>
              <a:t>4</a:t>
            </a:r>
            <a:r>
              <a:rPr kumimoji="1" lang="ko-KR" altLang="en-US" sz="1400" b="1" dirty="0">
                <a:solidFill>
                  <a:schemeClr val="tx2"/>
                </a:solidFill>
              </a:rPr>
              <a:t>차 산업혁명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400" b="1" dirty="0">
                <a:solidFill>
                  <a:schemeClr val="tx2"/>
                </a:solidFill>
              </a:rPr>
              <a:t>산업 혁명과 수익의 관계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400" b="1" dirty="0">
                <a:solidFill>
                  <a:schemeClr val="tx2"/>
                </a:solidFill>
              </a:rPr>
              <a:t>엔터테인먼트 사업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400" b="1" dirty="0">
                <a:solidFill>
                  <a:schemeClr val="tx2"/>
                </a:solidFill>
              </a:rPr>
              <a:t>e</a:t>
            </a:r>
            <a:r>
              <a:rPr kumimoji="1" lang="ko-KR" altLang="en-US" sz="1400" b="1" dirty="0">
                <a:solidFill>
                  <a:schemeClr val="tx2"/>
                </a:solidFill>
              </a:rPr>
              <a:t>스포츠 사업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400" b="1" dirty="0">
                <a:solidFill>
                  <a:schemeClr val="tx2"/>
                </a:solidFill>
              </a:rPr>
              <a:t>PC </a:t>
            </a:r>
            <a:r>
              <a:rPr kumimoji="1" lang="ko-KR" altLang="en-US" sz="1400" b="1" dirty="0">
                <a:solidFill>
                  <a:schemeClr val="tx2"/>
                </a:solidFill>
              </a:rPr>
              <a:t>게임</a:t>
            </a:r>
            <a:endParaRPr kumimoji="1" lang="en-US" altLang="ko-KR" sz="1400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r>
              <a:rPr kumimoji="1" lang="en-US" altLang="ko-KR" b="1" dirty="0">
                <a:solidFill>
                  <a:schemeClr val="tx2"/>
                </a:solidFill>
              </a:rPr>
              <a:t>2.</a:t>
            </a:r>
            <a:r>
              <a:rPr kumimoji="1" lang="ko-KR" altLang="en-US" b="1" dirty="0">
                <a:solidFill>
                  <a:schemeClr val="tx2"/>
                </a:solidFill>
              </a:rPr>
              <a:t>프로젝트 이유</a:t>
            </a:r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r>
              <a:rPr kumimoji="1" lang="en-US" altLang="ko-KR" b="1" dirty="0">
                <a:solidFill>
                  <a:schemeClr val="tx2"/>
                </a:solidFill>
              </a:rPr>
              <a:t>3.</a:t>
            </a:r>
            <a:r>
              <a:rPr kumimoji="1" lang="ko-KR" altLang="en-US" b="1" dirty="0">
                <a:solidFill>
                  <a:schemeClr val="tx2"/>
                </a:solidFill>
              </a:rPr>
              <a:t>프로젝트 설명</a:t>
            </a:r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r>
              <a:rPr kumimoji="1" lang="en-US" altLang="ko-KR" b="1" dirty="0">
                <a:solidFill>
                  <a:schemeClr val="tx2"/>
                </a:solidFill>
              </a:rPr>
              <a:t>4.</a:t>
            </a:r>
            <a:r>
              <a:rPr kumimoji="1" lang="ko-KR" altLang="en-US" b="1" dirty="0">
                <a:solidFill>
                  <a:schemeClr val="tx2"/>
                </a:solidFill>
              </a:rPr>
              <a:t>설계도</a:t>
            </a:r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b="1" dirty="0">
              <a:solidFill>
                <a:schemeClr val="tx2"/>
              </a:solidFill>
            </a:endParaRPr>
          </a:p>
          <a:p>
            <a:r>
              <a:rPr kumimoji="1" lang="en-US" altLang="ko-KR" b="1" dirty="0">
                <a:solidFill>
                  <a:schemeClr val="tx2"/>
                </a:solidFill>
              </a:rPr>
              <a:t>5.</a:t>
            </a:r>
            <a:r>
              <a:rPr kumimoji="1" lang="ko-KR" altLang="en-US" b="1" dirty="0">
                <a:solidFill>
                  <a:schemeClr val="tx2"/>
                </a:solidFill>
              </a:rPr>
              <a:t>프로젝트 수익 구조</a:t>
            </a:r>
            <a:endParaRPr kumimoji="1" lang="en-US" altLang="ko-KR" b="1" dirty="0">
              <a:solidFill>
                <a:schemeClr val="tx2"/>
              </a:solidFill>
            </a:endParaRPr>
          </a:p>
          <a:p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0979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86647FA-7D98-4EFF-D8E7-93867B7F8FBF}"/>
              </a:ext>
            </a:extLst>
          </p:cNvPr>
          <p:cNvGrpSpPr/>
          <p:nvPr/>
        </p:nvGrpSpPr>
        <p:grpSpPr>
          <a:xfrm>
            <a:off x="195072" y="873536"/>
            <a:ext cx="8129778" cy="5984464"/>
            <a:chOff x="0" y="-38100"/>
            <a:chExt cx="8269426" cy="68961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893CFED2-E910-9B56-FE0B-0F13779E49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38100"/>
              <a:ext cx="8269426" cy="68961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7FAD150-6F40-2306-FF12-D451DC79BC2D}"/>
                </a:ext>
              </a:extLst>
            </p:cNvPr>
            <p:cNvSpPr txBox="1"/>
            <p:nvPr/>
          </p:nvSpPr>
          <p:spPr>
            <a:xfrm>
              <a:off x="2901654" y="836622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1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43B383FC-164C-FCC5-8411-B61902435FC8}"/>
                </a:ext>
              </a:extLst>
            </p:cNvPr>
            <p:cNvCxnSpPr>
              <a:cxnSpLocks/>
            </p:cNvCxnSpPr>
            <p:nvPr/>
          </p:nvCxnSpPr>
          <p:spPr>
            <a:xfrm>
              <a:off x="697343" y="1905000"/>
              <a:ext cx="398032" cy="40957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6A09ED-F7D0-2B53-9150-32CD740C6C7A}"/>
                </a:ext>
              </a:extLst>
            </p:cNvPr>
            <p:cNvSpPr txBox="1"/>
            <p:nvPr/>
          </p:nvSpPr>
          <p:spPr>
            <a:xfrm>
              <a:off x="369161" y="1579974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2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94BCCCF9-022C-3B74-923F-CE89F359AC75}"/>
                </a:ext>
              </a:extLst>
            </p:cNvPr>
            <p:cNvCxnSpPr>
              <a:cxnSpLocks/>
            </p:cNvCxnSpPr>
            <p:nvPr/>
          </p:nvCxnSpPr>
          <p:spPr>
            <a:xfrm>
              <a:off x="768068" y="5420529"/>
              <a:ext cx="51435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69B247-A112-0631-17DF-96DE4FC06785}"/>
                </a:ext>
              </a:extLst>
            </p:cNvPr>
            <p:cNvSpPr txBox="1"/>
            <p:nvPr/>
          </p:nvSpPr>
          <p:spPr>
            <a:xfrm>
              <a:off x="437868" y="5182002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3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C8D41D07-4696-19C3-6389-18B1EA53D8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9087" y="2109787"/>
              <a:ext cx="528125" cy="35800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3CACBC6-9B9A-849D-F15A-AB0B596F6D65}"/>
                </a:ext>
              </a:extLst>
            </p:cNvPr>
            <p:cNvSpPr txBox="1"/>
            <p:nvPr/>
          </p:nvSpPr>
          <p:spPr>
            <a:xfrm>
              <a:off x="3105580" y="2050263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4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E038F74-4126-C624-00D0-72A47956677B}"/>
                </a:ext>
              </a:extLst>
            </p:cNvPr>
            <p:cNvSpPr/>
            <p:nvPr/>
          </p:nvSpPr>
          <p:spPr>
            <a:xfrm>
              <a:off x="2758944" y="405795"/>
              <a:ext cx="2768096" cy="356205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B5F5F8A-FA87-BBDB-CD4F-680DAF4BDD3F}"/>
                </a:ext>
              </a:extLst>
            </p:cNvPr>
            <p:cNvSpPr/>
            <p:nvPr/>
          </p:nvSpPr>
          <p:spPr>
            <a:xfrm>
              <a:off x="3907212" y="1817249"/>
              <a:ext cx="4088707" cy="3888227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7460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4295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RESULT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FDB8E5E-65E2-6E79-E534-5BE68CB18B9F}"/>
              </a:ext>
            </a:extLst>
          </p:cNvPr>
          <p:cNvGrpSpPr/>
          <p:nvPr/>
        </p:nvGrpSpPr>
        <p:grpSpPr>
          <a:xfrm>
            <a:off x="8431156" y="1047715"/>
            <a:ext cx="3478552" cy="674695"/>
            <a:chOff x="8431156" y="1437867"/>
            <a:chExt cx="2716356" cy="604560"/>
          </a:xfrm>
          <a:solidFill>
            <a:schemeClr val="accent1">
              <a:lumMod val="50000"/>
            </a:schemeClr>
          </a:solidFill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4B75ACA1-AA55-4902-B328-0B7D4C575507}"/>
                </a:ext>
              </a:extLst>
            </p:cNvPr>
            <p:cNvSpPr/>
            <p:nvPr/>
          </p:nvSpPr>
          <p:spPr>
            <a:xfrm>
              <a:off x="8537788" y="1437867"/>
              <a:ext cx="260972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의 게임 </a:t>
              </a:r>
              <a:r>
                <a:rPr lang="en-US" altLang="ko-KR" sz="1500" b="1" dirty="0">
                  <a:solidFill>
                    <a:prstClr val="white"/>
                  </a:solidFill>
                </a:rPr>
                <a:t>Data</a:t>
              </a:r>
            </a:p>
            <a:p>
              <a:pPr lvl="1" algn="ctr"/>
              <a:r>
                <a:rPr lang="ko-KR" altLang="en-US" sz="1500" b="1" dirty="0">
                  <a:solidFill>
                    <a:prstClr val="white"/>
                  </a:solidFill>
                </a:rPr>
                <a:t>결과 값 확인</a:t>
              </a: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B0AEA56-50D3-5F13-570E-9217EAB516DA}"/>
                </a:ext>
              </a:extLst>
            </p:cNvPr>
            <p:cNvSpPr/>
            <p:nvPr/>
          </p:nvSpPr>
          <p:spPr>
            <a:xfrm>
              <a:off x="8431156" y="1437867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7165974-0298-84D6-D1BD-58457984AA92}"/>
              </a:ext>
            </a:extLst>
          </p:cNvPr>
          <p:cNvGrpSpPr/>
          <p:nvPr/>
        </p:nvGrpSpPr>
        <p:grpSpPr>
          <a:xfrm>
            <a:off x="8440682" y="2057275"/>
            <a:ext cx="3469026" cy="674695"/>
            <a:chOff x="8438594" y="1437867"/>
            <a:chExt cx="2708917" cy="604560"/>
          </a:xfrm>
          <a:solidFill>
            <a:schemeClr val="accent1">
              <a:lumMod val="50000"/>
            </a:schemeClr>
          </a:solidFill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BD10587-8F1C-9BC6-E7F6-46BA99C81486}"/>
                </a:ext>
              </a:extLst>
            </p:cNvPr>
            <p:cNvSpPr/>
            <p:nvPr/>
          </p:nvSpPr>
          <p:spPr>
            <a:xfrm>
              <a:off x="8537787" y="1437868"/>
              <a:ext cx="260972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계급별 이모티콘</a:t>
              </a: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382EF449-8331-062D-80B5-6208AE7043BD}"/>
                </a:ext>
              </a:extLst>
            </p:cNvPr>
            <p:cNvSpPr/>
            <p:nvPr/>
          </p:nvSpPr>
          <p:spPr>
            <a:xfrm>
              <a:off x="8438594" y="1437867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59F8176-FC02-B593-CFE0-D5F13BADA3E8}"/>
              </a:ext>
            </a:extLst>
          </p:cNvPr>
          <p:cNvGrpSpPr/>
          <p:nvPr/>
        </p:nvGrpSpPr>
        <p:grpSpPr>
          <a:xfrm>
            <a:off x="8449222" y="3091652"/>
            <a:ext cx="3447972" cy="682850"/>
            <a:chOff x="8445261" y="1461481"/>
            <a:chExt cx="2692476" cy="611866"/>
          </a:xfrm>
          <a:solidFill>
            <a:schemeClr val="accent1">
              <a:lumMod val="50000"/>
            </a:schemeClr>
          </a:solidFill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EE59AB7-5897-5EC0-97BB-927C07632C46}"/>
                </a:ext>
              </a:extLst>
            </p:cNvPr>
            <p:cNvSpPr/>
            <p:nvPr/>
          </p:nvSpPr>
          <p:spPr>
            <a:xfrm>
              <a:off x="8528013" y="1468795"/>
              <a:ext cx="260972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계급별 </a:t>
              </a:r>
              <a:r>
                <a:rPr lang="en-US" altLang="ko-KR" sz="1500" b="1" dirty="0">
                  <a:solidFill>
                    <a:prstClr val="white"/>
                  </a:solidFill>
                </a:rPr>
                <a:t>Name</a:t>
              </a:r>
              <a:endParaRPr lang="ko-KR" altLang="en-US" sz="1500" b="1" dirty="0">
                <a:solidFill>
                  <a:prstClr val="white"/>
                </a:solidFill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80071E9-6DCB-A4E4-E0C2-ACF25FF60802}"/>
                </a:ext>
              </a:extLst>
            </p:cNvPr>
            <p:cNvSpPr/>
            <p:nvPr/>
          </p:nvSpPr>
          <p:spPr>
            <a:xfrm>
              <a:off x="8445261" y="1461481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03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BD2A2AB-4E29-C823-51E7-A4DD58715D95}"/>
              </a:ext>
            </a:extLst>
          </p:cNvPr>
          <p:cNvGrpSpPr/>
          <p:nvPr/>
        </p:nvGrpSpPr>
        <p:grpSpPr>
          <a:xfrm>
            <a:off x="8418270" y="4053251"/>
            <a:ext cx="3478920" cy="682838"/>
            <a:chOff x="8287980" y="3358427"/>
            <a:chExt cx="2716644" cy="611858"/>
          </a:xfrm>
          <a:solidFill>
            <a:schemeClr val="accent1">
              <a:lumMod val="50000"/>
            </a:schemeClr>
          </a:solidFill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9463E99B-5F23-03D4-5BFD-7E8E3C1CF455}"/>
                </a:ext>
              </a:extLst>
            </p:cNvPr>
            <p:cNvSpPr/>
            <p:nvPr/>
          </p:nvSpPr>
          <p:spPr>
            <a:xfrm>
              <a:off x="8335950" y="3365733"/>
              <a:ext cx="2668674" cy="604552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Data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확인에 따른 결과값 수치형 도출</a:t>
              </a: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2C82D053-DCF6-9BC4-C8C6-0541E542203B}"/>
                </a:ext>
              </a:extLst>
            </p:cNvPr>
            <p:cNvSpPr/>
            <p:nvPr/>
          </p:nvSpPr>
          <p:spPr>
            <a:xfrm>
              <a:off x="8287980" y="3358427"/>
              <a:ext cx="604559" cy="604560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04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9008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01168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CHAMPION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E172E59-9D74-83C3-2C55-7625D8308EE8}"/>
              </a:ext>
            </a:extLst>
          </p:cNvPr>
          <p:cNvGrpSpPr/>
          <p:nvPr/>
        </p:nvGrpSpPr>
        <p:grpSpPr>
          <a:xfrm>
            <a:off x="204597" y="865541"/>
            <a:ext cx="7863078" cy="5982934"/>
            <a:chOff x="0" y="0"/>
            <a:chExt cx="8338119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23122C2E-D95C-57DE-9347-5EB4CD441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338119" cy="6858000"/>
            </a:xfrm>
            <a:prstGeom prst="rect">
              <a:avLst/>
            </a:prstGeom>
          </p:spPr>
        </p:pic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D874FC9-D636-A65C-B211-D9CA16AADAAC}"/>
                </a:ext>
              </a:extLst>
            </p:cNvPr>
            <p:cNvCxnSpPr>
              <a:cxnSpLocks/>
            </p:cNvCxnSpPr>
            <p:nvPr/>
          </p:nvCxnSpPr>
          <p:spPr>
            <a:xfrm>
              <a:off x="3290887" y="628650"/>
              <a:ext cx="264062" cy="40822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A250B-4FE7-54C6-4F5A-D4A60B68E22E}"/>
                </a:ext>
              </a:extLst>
            </p:cNvPr>
            <p:cNvSpPr txBox="1"/>
            <p:nvPr/>
          </p:nvSpPr>
          <p:spPr>
            <a:xfrm>
              <a:off x="2920273" y="286729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1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BDC980D8-02AA-5D12-7BC2-48A8D20DFA8F}"/>
                </a:ext>
              </a:extLst>
            </p:cNvPr>
            <p:cNvCxnSpPr>
              <a:cxnSpLocks/>
            </p:cNvCxnSpPr>
            <p:nvPr/>
          </p:nvCxnSpPr>
          <p:spPr>
            <a:xfrm>
              <a:off x="490107" y="1162050"/>
              <a:ext cx="398032" cy="40957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48AA45B-EFD3-51EB-9DFC-FD7F4B288942}"/>
                </a:ext>
              </a:extLst>
            </p:cNvPr>
            <p:cNvSpPr txBox="1"/>
            <p:nvPr/>
          </p:nvSpPr>
          <p:spPr>
            <a:xfrm>
              <a:off x="161925" y="837024"/>
              <a:ext cx="37061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2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2AB035B4-CB92-88FF-9222-D1F6394778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2101" y="6052796"/>
              <a:ext cx="419961" cy="353107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EDFE49D-68E1-23C8-3B92-DF4135084DD8}"/>
                </a:ext>
              </a:extLst>
            </p:cNvPr>
            <p:cNvSpPr txBox="1"/>
            <p:nvPr/>
          </p:nvSpPr>
          <p:spPr>
            <a:xfrm>
              <a:off x="90057" y="6249886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3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8357CA6-FBE9-817D-565B-A1CB887CE713}"/>
                </a:ext>
              </a:extLst>
            </p:cNvPr>
            <p:cNvSpPr/>
            <p:nvPr/>
          </p:nvSpPr>
          <p:spPr>
            <a:xfrm>
              <a:off x="2785012" y="805845"/>
              <a:ext cx="2768096" cy="356205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52F8E25-8030-FEC1-62AA-397FB949CC58}"/>
                </a:ext>
              </a:extLst>
            </p:cNvPr>
            <p:cNvSpPr/>
            <p:nvPr/>
          </p:nvSpPr>
          <p:spPr>
            <a:xfrm>
              <a:off x="241836" y="1400577"/>
              <a:ext cx="7873463" cy="2343948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2A10D92-DE59-1B8F-075B-B0270A0A9250}"/>
                </a:ext>
              </a:extLst>
            </p:cNvPr>
            <p:cNvSpPr/>
            <p:nvPr/>
          </p:nvSpPr>
          <p:spPr>
            <a:xfrm>
              <a:off x="241835" y="3907936"/>
              <a:ext cx="7873463" cy="2321414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B3E4DB7E-5FDB-3F82-1A45-880F416823E0}"/>
              </a:ext>
            </a:extLst>
          </p:cNvPr>
          <p:cNvSpPr/>
          <p:nvPr/>
        </p:nvSpPr>
        <p:spPr>
          <a:xfrm>
            <a:off x="8529608" y="1695415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최다 선택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챔프와</a:t>
            </a:r>
            <a:r>
              <a:rPr lang="ko-KR" altLang="en-US" sz="1500" b="1" dirty="0">
                <a:solidFill>
                  <a:prstClr val="white"/>
                </a:solidFill>
              </a:rPr>
              <a:t> 최고의 전적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결과</a:t>
            </a: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754CB065-01DF-D187-DEBC-EC43F3F49B02}"/>
              </a:ext>
            </a:extLst>
          </p:cNvPr>
          <p:cNvSpPr/>
          <p:nvPr/>
        </p:nvSpPr>
        <p:spPr>
          <a:xfrm>
            <a:off x="8393056" y="1695415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63A1C1B8-D0AF-8B34-7635-69D5799FF84D}"/>
              </a:ext>
            </a:extLst>
          </p:cNvPr>
          <p:cNvSpPr/>
          <p:nvPr/>
        </p:nvSpPr>
        <p:spPr>
          <a:xfrm>
            <a:off x="8529608" y="3077218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최대 선택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챔프와</a:t>
            </a:r>
            <a:r>
              <a:rPr lang="ko-KR" altLang="en-US" sz="1500" b="1" dirty="0">
                <a:solidFill>
                  <a:prstClr val="white"/>
                </a:solidFill>
              </a:rPr>
              <a:t>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정보 및 </a:t>
            </a:r>
            <a:r>
              <a:rPr lang="en-US" altLang="ko-KR" sz="1500" b="1" dirty="0">
                <a:solidFill>
                  <a:prstClr val="white"/>
                </a:solidFill>
              </a:rPr>
              <a:t>Play </a:t>
            </a:r>
            <a:r>
              <a:rPr lang="ko-KR" altLang="en-US" sz="1500" b="1" dirty="0">
                <a:solidFill>
                  <a:prstClr val="white"/>
                </a:solidFill>
              </a:rPr>
              <a:t>횟수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769264BB-84DB-EF7F-D128-EEC77081837D}"/>
              </a:ext>
            </a:extLst>
          </p:cNvPr>
          <p:cNvSpPr/>
          <p:nvPr/>
        </p:nvSpPr>
        <p:spPr>
          <a:xfrm>
            <a:off x="8393056" y="3077218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5DD52A71-A6E4-4B88-36E2-CB226B9DB7A4}"/>
              </a:ext>
            </a:extLst>
          </p:cNvPr>
          <p:cNvSpPr/>
          <p:nvPr/>
        </p:nvSpPr>
        <p:spPr>
          <a:xfrm>
            <a:off x="8529608" y="4454687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최고전적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챔프와</a:t>
            </a:r>
            <a:r>
              <a:rPr lang="ko-KR" altLang="en-US" sz="1500" b="1" dirty="0">
                <a:solidFill>
                  <a:prstClr val="white"/>
                </a:solidFill>
              </a:rPr>
              <a:t>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정보 및 </a:t>
            </a:r>
            <a:r>
              <a:rPr lang="en-US" altLang="ko-KR" sz="1500" b="1" dirty="0">
                <a:solidFill>
                  <a:prstClr val="white"/>
                </a:solidFill>
              </a:rPr>
              <a:t>Play</a:t>
            </a:r>
            <a:r>
              <a:rPr lang="ko-KR" altLang="en-US" sz="1500" b="1" dirty="0">
                <a:solidFill>
                  <a:prstClr val="white"/>
                </a:solidFill>
              </a:rPr>
              <a:t>전적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293EFB3F-CD54-8FC7-F156-30253CDE763E}"/>
              </a:ext>
            </a:extLst>
          </p:cNvPr>
          <p:cNvSpPr/>
          <p:nvPr/>
        </p:nvSpPr>
        <p:spPr>
          <a:xfrm>
            <a:off x="8393056" y="4454687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7704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01168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POSITION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0B18585-4559-6F97-1BA5-52D90BF5C5DE}"/>
              </a:ext>
            </a:extLst>
          </p:cNvPr>
          <p:cNvGrpSpPr/>
          <p:nvPr/>
        </p:nvGrpSpPr>
        <p:grpSpPr>
          <a:xfrm>
            <a:off x="209781" y="903733"/>
            <a:ext cx="7895993" cy="5878063"/>
            <a:chOff x="0" y="0"/>
            <a:chExt cx="8044997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5E0C268-66EF-7911-3765-052575AC21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044997" cy="6858000"/>
            </a:xfrm>
            <a:prstGeom prst="rect">
              <a:avLst/>
            </a:prstGeom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49A97E8-B7BB-16BE-105B-8065D8E4A5E1}"/>
                </a:ext>
              </a:extLst>
            </p:cNvPr>
            <p:cNvGrpSpPr/>
            <p:nvPr/>
          </p:nvGrpSpPr>
          <p:grpSpPr>
            <a:xfrm>
              <a:off x="222024" y="670068"/>
              <a:ext cx="7720561" cy="6100559"/>
              <a:chOff x="222024" y="670068"/>
              <a:chExt cx="7720561" cy="610055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D8DC2848-7ED4-D4E3-3C03-0763B79AE725}"/>
                  </a:ext>
                </a:extLst>
              </p:cNvPr>
              <p:cNvSpPr/>
              <p:nvPr/>
            </p:nvSpPr>
            <p:spPr>
              <a:xfrm>
                <a:off x="5303515" y="823009"/>
                <a:ext cx="2639070" cy="305484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8" name="직선 화살표 연결선 7">
                <a:extLst>
                  <a:ext uri="{FF2B5EF4-FFF2-40B4-BE49-F238E27FC236}">
                    <a16:creationId xmlns:a16="http://schemas.microsoft.com/office/drawing/2014/main" id="{5ACA64DB-65C1-5D5A-31A6-307030D7435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785101" y="940123"/>
                <a:ext cx="329996" cy="404994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B00B519-1024-3DE3-F701-BB0DD5AF1114}"/>
                  </a:ext>
                </a:extLst>
              </p:cNvPr>
              <p:cNvSpPr txBox="1"/>
              <p:nvPr/>
            </p:nvSpPr>
            <p:spPr>
              <a:xfrm>
                <a:off x="5414487" y="1034448"/>
                <a:ext cx="370614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1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F3B65F5-F88C-2612-04BA-176B8627CF59}"/>
                  </a:ext>
                </a:extLst>
              </p:cNvPr>
              <p:cNvSpPr/>
              <p:nvPr/>
            </p:nvSpPr>
            <p:spPr>
              <a:xfrm>
                <a:off x="238125" y="1404359"/>
                <a:ext cx="7600950" cy="2338966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" name="직선 화살표 연결선 12">
                <a:extLst>
                  <a:ext uri="{FF2B5EF4-FFF2-40B4-BE49-F238E27FC236}">
                    <a16:creationId xmlns:a16="http://schemas.microsoft.com/office/drawing/2014/main" id="{941E20C4-DB1C-08B7-8D7E-3015E16C8F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8739" y="980737"/>
                <a:ext cx="432945" cy="609938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52D32E0-854E-E5C4-DFD7-F2B75151DD20}"/>
                  </a:ext>
                </a:extLst>
              </p:cNvPr>
              <p:cNvSpPr txBox="1"/>
              <p:nvPr/>
            </p:nvSpPr>
            <p:spPr>
              <a:xfrm>
                <a:off x="238125" y="670068"/>
                <a:ext cx="370614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2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CC451511-565A-1F4E-CFBA-BE91FD6E690E}"/>
                  </a:ext>
                </a:extLst>
              </p:cNvPr>
              <p:cNvSpPr/>
              <p:nvPr/>
            </p:nvSpPr>
            <p:spPr>
              <a:xfrm>
                <a:off x="222024" y="3848966"/>
                <a:ext cx="7600950" cy="2338966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D2E32960-0395-20E5-1A47-2D7E97D4624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345113" y="5789541"/>
                <a:ext cx="683712" cy="814701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2DC241F-2E8C-A7EA-3662-ADCC9152EFEC}"/>
                  </a:ext>
                </a:extLst>
              </p:cNvPr>
              <p:cNvSpPr txBox="1"/>
              <p:nvPr/>
            </p:nvSpPr>
            <p:spPr>
              <a:xfrm>
                <a:off x="974499" y="6293573"/>
                <a:ext cx="370614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3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43BE9E14-D95D-4A5B-4F30-23B53574C66C}"/>
                  </a:ext>
                </a:extLst>
              </p:cNvPr>
              <p:cNvSpPr/>
              <p:nvPr/>
            </p:nvSpPr>
            <p:spPr>
              <a:xfrm>
                <a:off x="1845940" y="4322264"/>
                <a:ext cx="2164085" cy="383085"/>
              </a:xfrm>
              <a:prstGeom prst="rect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9" name="직선 화살표 연결선 18">
                <a:extLst>
                  <a:ext uri="{FF2B5EF4-FFF2-40B4-BE49-F238E27FC236}">
                    <a16:creationId xmlns:a16="http://schemas.microsoft.com/office/drawing/2014/main" id="{3DECE109-E953-6213-AF81-38EE63C1CB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38295" y="4525957"/>
                <a:ext cx="614655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C194C11-0681-66C4-83E3-08F0EB9021A0}"/>
                  </a:ext>
                </a:extLst>
              </p:cNvPr>
              <p:cNvSpPr txBox="1"/>
              <p:nvPr/>
            </p:nvSpPr>
            <p:spPr>
              <a:xfrm>
                <a:off x="4503407" y="4275279"/>
                <a:ext cx="303910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500" b="1" dirty="0">
                    <a:solidFill>
                      <a:srgbClr val="FF0000"/>
                    </a:solidFill>
                  </a:rPr>
                  <a:t>4</a:t>
                </a:r>
                <a:endParaRPr lang="ko-KR" altLang="en-US" sz="2500" b="1" dirty="0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E993ED9-57B7-9B7A-9501-26E9137189AD}"/>
              </a:ext>
            </a:extLst>
          </p:cNvPr>
          <p:cNvSpPr/>
          <p:nvPr/>
        </p:nvSpPr>
        <p:spPr>
          <a:xfrm>
            <a:off x="8457946" y="1372179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주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챔프의</a:t>
            </a:r>
            <a:r>
              <a:rPr lang="ko-KR" altLang="en-US" sz="1500" b="1" dirty="0">
                <a:solidFill>
                  <a:prstClr val="white"/>
                </a:solidFill>
              </a:rPr>
              <a:t> 게임 내에서의 </a:t>
            </a:r>
            <a:r>
              <a:rPr lang="ko-KR" altLang="en-US" sz="1500" b="1" dirty="0" err="1">
                <a:solidFill>
                  <a:prstClr val="white"/>
                </a:solidFill>
              </a:rPr>
              <a:t>역활</a:t>
            </a:r>
            <a:endParaRPr lang="ko-KR" altLang="en-US" sz="1500" b="1" dirty="0">
              <a:solidFill>
                <a:prstClr val="white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FD63E1F-D929-1A23-E4DD-04AE7F0E10D5}"/>
              </a:ext>
            </a:extLst>
          </p:cNvPr>
          <p:cNvSpPr/>
          <p:nvPr/>
        </p:nvSpPr>
        <p:spPr>
          <a:xfrm>
            <a:off x="8321394" y="1372179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076606B-48A0-4FEC-B3C6-35DEAF1B2F2B}"/>
              </a:ext>
            </a:extLst>
          </p:cNvPr>
          <p:cNvGrpSpPr/>
          <p:nvPr/>
        </p:nvGrpSpPr>
        <p:grpSpPr>
          <a:xfrm>
            <a:off x="8335597" y="4731717"/>
            <a:ext cx="3435112" cy="674696"/>
            <a:chOff x="1360180" y="2378884"/>
            <a:chExt cx="2228896" cy="492713"/>
          </a:xfrm>
          <a:solidFill>
            <a:schemeClr val="accent1">
              <a:lumMod val="50000"/>
            </a:schemeClr>
          </a:solidFill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BF462C07-4335-E05B-2633-67904E83BC73}"/>
                </a:ext>
              </a:extLst>
            </p:cNvPr>
            <p:cNvSpPr/>
            <p:nvPr/>
          </p:nvSpPr>
          <p:spPr>
            <a:xfrm>
              <a:off x="1416035" y="2378884"/>
              <a:ext cx="2173041" cy="492706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Name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 입력 완료</a:t>
              </a: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CD86CC0-9A26-4B64-8971-AC77E415517A}"/>
                </a:ext>
              </a:extLst>
            </p:cNvPr>
            <p:cNvSpPr/>
            <p:nvPr/>
          </p:nvSpPr>
          <p:spPr>
            <a:xfrm>
              <a:off x="1360180" y="2378884"/>
              <a:ext cx="492713" cy="492713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04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3453C6D-FC56-7643-B68A-4977B7D63B81}"/>
              </a:ext>
            </a:extLst>
          </p:cNvPr>
          <p:cNvSpPr/>
          <p:nvPr/>
        </p:nvSpPr>
        <p:spPr>
          <a:xfrm>
            <a:off x="8866516" y="5525555"/>
            <a:ext cx="2989865" cy="1086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★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KDA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란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: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킬과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어시스트를 자신이 죽은 횟수를 나누어 나타낸 결과값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837CEB4-1303-E950-A866-D2ACCF9790B0}"/>
              </a:ext>
            </a:extLst>
          </p:cNvPr>
          <p:cNvGrpSpPr/>
          <p:nvPr/>
        </p:nvGrpSpPr>
        <p:grpSpPr>
          <a:xfrm>
            <a:off x="8751145" y="4667226"/>
            <a:ext cx="3086296" cy="2039681"/>
            <a:chOff x="8865753" y="3049771"/>
            <a:chExt cx="3086296" cy="2039681"/>
          </a:xfrm>
        </p:grpSpPr>
        <p:sp>
          <p:nvSpPr>
            <p:cNvPr id="29" name="왼쪽 대괄호 28">
              <a:extLst>
                <a:ext uri="{FF2B5EF4-FFF2-40B4-BE49-F238E27FC236}">
                  <a16:creationId xmlns:a16="http://schemas.microsoft.com/office/drawing/2014/main" id="{D5B0B14C-4200-5892-597D-9FF0C80D4C49}"/>
                </a:ext>
              </a:extLst>
            </p:cNvPr>
            <p:cNvSpPr/>
            <p:nvPr/>
          </p:nvSpPr>
          <p:spPr>
            <a:xfrm rot="10800000" flipV="1">
              <a:off x="11509092" y="3049771"/>
              <a:ext cx="442957" cy="832497"/>
            </a:xfrm>
            <a:prstGeom prst="leftBracket">
              <a:avLst>
                <a:gd name="adj" fmla="val 160599"/>
              </a:avLst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58457C8F-1743-01DD-C31E-CE1E4979FA49}"/>
                </a:ext>
              </a:extLst>
            </p:cNvPr>
            <p:cNvCxnSpPr>
              <a:cxnSpLocks/>
              <a:stCxn id="31" idx="0"/>
              <a:endCxn id="29" idx="2"/>
            </p:cNvCxnSpPr>
            <p:nvPr/>
          </p:nvCxnSpPr>
          <p:spPr>
            <a:xfrm flipV="1">
              <a:off x="9087232" y="3882268"/>
              <a:ext cx="2421860" cy="1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원호 30">
              <a:extLst>
                <a:ext uri="{FF2B5EF4-FFF2-40B4-BE49-F238E27FC236}">
                  <a16:creationId xmlns:a16="http://schemas.microsoft.com/office/drawing/2014/main" id="{EDAA540E-61C1-B838-F1FF-3C77B4F1025A}"/>
                </a:ext>
              </a:extLst>
            </p:cNvPr>
            <p:cNvSpPr/>
            <p:nvPr/>
          </p:nvSpPr>
          <p:spPr>
            <a:xfrm rot="10800000" flipV="1">
              <a:off x="8865753" y="3882269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4AC1C741-F856-086B-1F99-4EB1165F1D1B}"/>
                </a:ext>
              </a:extLst>
            </p:cNvPr>
            <p:cNvCxnSpPr>
              <a:cxnSpLocks/>
              <a:stCxn id="36" idx="2"/>
              <a:endCxn id="34" idx="0"/>
            </p:cNvCxnSpPr>
            <p:nvPr/>
          </p:nvCxnSpPr>
          <p:spPr>
            <a:xfrm>
              <a:off x="9086850" y="5083370"/>
              <a:ext cx="2643719" cy="6082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원호 33">
              <a:extLst>
                <a:ext uri="{FF2B5EF4-FFF2-40B4-BE49-F238E27FC236}">
                  <a16:creationId xmlns:a16="http://schemas.microsoft.com/office/drawing/2014/main" id="{4C5A5F4E-B86E-6EBF-C2A5-586C7BCE7484}"/>
                </a:ext>
              </a:extLst>
            </p:cNvPr>
            <p:cNvSpPr/>
            <p:nvPr/>
          </p:nvSpPr>
          <p:spPr>
            <a:xfrm flipV="1">
              <a:off x="11509091" y="4647731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5F9BDB48-C3A6-4615-052F-7A82E7909A1F}"/>
                </a:ext>
              </a:extLst>
            </p:cNvPr>
            <p:cNvCxnSpPr>
              <a:cxnSpLocks/>
              <a:stCxn id="31" idx="2"/>
              <a:endCxn id="36" idx="0"/>
            </p:cNvCxnSpPr>
            <p:nvPr/>
          </p:nvCxnSpPr>
          <p:spPr>
            <a:xfrm>
              <a:off x="8865753" y="4103130"/>
              <a:ext cx="237" cy="7587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24E9E9B3-B574-134F-D16C-EC2F7EFE2940}"/>
                </a:ext>
              </a:extLst>
            </p:cNvPr>
            <p:cNvSpPr/>
            <p:nvPr/>
          </p:nvSpPr>
          <p:spPr>
            <a:xfrm rot="5400000" flipV="1">
              <a:off x="8865371" y="4641031"/>
              <a:ext cx="442958" cy="441720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DBE5C84-EACA-1ADE-5B5B-D093CADE48C8}"/>
              </a:ext>
            </a:extLst>
          </p:cNvPr>
          <p:cNvCxnSpPr>
            <a:cxnSpLocks/>
          </p:cNvCxnSpPr>
          <p:nvPr/>
        </p:nvCxnSpPr>
        <p:spPr>
          <a:xfrm>
            <a:off x="9000691" y="4667224"/>
            <a:ext cx="2393667" cy="1"/>
          </a:xfrm>
          <a:prstGeom prst="line">
            <a:avLst/>
          </a:prstGeom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47722388-B1FB-B042-E81A-AE6980EAACB6}"/>
              </a:ext>
            </a:extLst>
          </p:cNvPr>
          <p:cNvSpPr/>
          <p:nvPr/>
        </p:nvSpPr>
        <p:spPr>
          <a:xfrm>
            <a:off x="8472149" y="2441037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다수 선택 </a:t>
            </a:r>
            <a:r>
              <a:rPr lang="en-US" altLang="ko-KR" sz="1500" b="1" dirty="0">
                <a:solidFill>
                  <a:prstClr val="white"/>
                </a:solidFill>
              </a:rPr>
              <a:t>Position </a:t>
            </a:r>
            <a:r>
              <a:rPr lang="ko-KR" altLang="en-US" sz="1500" b="1" dirty="0">
                <a:solidFill>
                  <a:prstClr val="white"/>
                </a:solidFill>
              </a:rPr>
              <a:t>과 </a:t>
            </a:r>
            <a:r>
              <a:rPr lang="en-US" altLang="ko-KR" sz="1500" b="1" dirty="0">
                <a:solidFill>
                  <a:prstClr val="white"/>
                </a:solidFill>
              </a:rPr>
              <a:t>play </a:t>
            </a:r>
            <a:r>
              <a:rPr lang="ko-KR" altLang="en-US" sz="1500" b="1" dirty="0">
                <a:solidFill>
                  <a:prstClr val="white"/>
                </a:solidFill>
              </a:rPr>
              <a:t>횟수 </a:t>
            </a:r>
            <a:r>
              <a:rPr lang="en-US" altLang="ko-KR" sz="1500" b="1" dirty="0">
                <a:solidFill>
                  <a:prstClr val="white"/>
                </a:solidFill>
              </a:rPr>
              <a:t>count</a:t>
            </a:r>
            <a:endParaRPr lang="ko-KR" altLang="en-US" sz="15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7DEE59D-E267-9571-ABF7-592CA6594613}"/>
              </a:ext>
            </a:extLst>
          </p:cNvPr>
          <p:cNvSpPr/>
          <p:nvPr/>
        </p:nvSpPr>
        <p:spPr>
          <a:xfrm>
            <a:off x="8335597" y="2441037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459599" y="3595242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</a:t>
            </a:r>
            <a:r>
              <a:rPr lang="en-US" altLang="ko-KR" sz="1500" b="1" dirty="0">
                <a:solidFill>
                  <a:prstClr val="white"/>
                </a:solidFill>
              </a:rPr>
              <a:t>Play</a:t>
            </a:r>
            <a:r>
              <a:rPr lang="ko-KR" altLang="en-US" sz="1500" b="1" dirty="0">
                <a:solidFill>
                  <a:prstClr val="white"/>
                </a:solidFill>
              </a:rPr>
              <a:t>중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</a:t>
            </a:r>
            <a:r>
              <a:rPr lang="ko-KR" altLang="en-US" sz="1500" b="1" dirty="0">
                <a:solidFill>
                  <a:prstClr val="white"/>
                </a:solidFill>
              </a:rPr>
              <a:t> 최고의 </a:t>
            </a:r>
            <a:r>
              <a:rPr lang="en-US" altLang="ko-KR" sz="1500" b="1" dirty="0">
                <a:solidFill>
                  <a:prstClr val="white"/>
                </a:solidFill>
              </a:rPr>
              <a:t>Play </a:t>
            </a:r>
            <a:r>
              <a:rPr lang="en-US" altLang="ko-KR" sz="1500" b="1" dirty="0" err="1">
                <a:solidFill>
                  <a:prstClr val="white"/>
                </a:solidFill>
              </a:rPr>
              <a:t>Postion</a:t>
            </a:r>
            <a:endParaRPr lang="ko-KR" altLang="en-US" sz="1500" b="1" dirty="0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323047" y="3595242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6875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18715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RECOMMEND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E8AC402-93D9-25E6-DF09-74D30628600B}"/>
              </a:ext>
            </a:extLst>
          </p:cNvPr>
          <p:cNvGrpSpPr/>
          <p:nvPr/>
        </p:nvGrpSpPr>
        <p:grpSpPr>
          <a:xfrm>
            <a:off x="195072" y="856335"/>
            <a:ext cx="7471696" cy="6001666"/>
            <a:chOff x="16102" y="-39513"/>
            <a:chExt cx="8028895" cy="7002694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4179D62-198F-C483-636C-55208995D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02" y="0"/>
              <a:ext cx="8028895" cy="6858000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4D46EE-BCC4-F1D9-A3F6-8E459E49A850}"/>
                </a:ext>
              </a:extLst>
            </p:cNvPr>
            <p:cNvSpPr/>
            <p:nvPr/>
          </p:nvSpPr>
          <p:spPr>
            <a:xfrm>
              <a:off x="5332090" y="465396"/>
              <a:ext cx="2639070" cy="305484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975876C0-1BE1-0F2B-5C6F-B3E57507EA2C}"/>
                </a:ext>
              </a:extLst>
            </p:cNvPr>
            <p:cNvCxnSpPr>
              <a:cxnSpLocks/>
            </p:cNvCxnSpPr>
            <p:nvPr/>
          </p:nvCxnSpPr>
          <p:spPr>
            <a:xfrm>
              <a:off x="5443011" y="256164"/>
              <a:ext cx="350599" cy="321744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D32AEE-6D84-E081-C838-35F2D9BC479E}"/>
                </a:ext>
              </a:extLst>
            </p:cNvPr>
            <p:cNvSpPr txBox="1"/>
            <p:nvPr/>
          </p:nvSpPr>
          <p:spPr>
            <a:xfrm>
              <a:off x="5081922" y="-39513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1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C2809F0-45C4-1110-DBD2-EEE2A7C473D2}"/>
                </a:ext>
              </a:extLst>
            </p:cNvPr>
            <p:cNvSpPr/>
            <p:nvPr/>
          </p:nvSpPr>
          <p:spPr>
            <a:xfrm>
              <a:off x="151629" y="801347"/>
              <a:ext cx="3858395" cy="345775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C7240D02-9E68-4D2E-8AFB-0C50CA5D7108}"/>
                </a:ext>
              </a:extLst>
            </p:cNvPr>
            <p:cNvCxnSpPr>
              <a:cxnSpLocks/>
            </p:cNvCxnSpPr>
            <p:nvPr/>
          </p:nvCxnSpPr>
          <p:spPr>
            <a:xfrm>
              <a:off x="561114" y="999787"/>
              <a:ext cx="486636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D604CB6-6DC9-BA5A-318A-AC2BADE186D6}"/>
                </a:ext>
              </a:extLst>
            </p:cNvPr>
            <p:cNvSpPr txBox="1"/>
            <p:nvPr/>
          </p:nvSpPr>
          <p:spPr>
            <a:xfrm>
              <a:off x="188301" y="735707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2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E8B5D65D-64F3-B92D-4294-E388B94DDA2E}"/>
                </a:ext>
              </a:extLst>
            </p:cNvPr>
            <p:cNvSpPr/>
            <p:nvPr/>
          </p:nvSpPr>
          <p:spPr>
            <a:xfrm>
              <a:off x="6072392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A4D50277-7B49-78A3-1566-395F744C17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21658" y="6227445"/>
              <a:ext cx="176029" cy="51736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2A4C23-2575-CCB2-5CC3-70524B7AF924}"/>
                </a:ext>
              </a:extLst>
            </p:cNvPr>
            <p:cNvSpPr txBox="1"/>
            <p:nvPr/>
          </p:nvSpPr>
          <p:spPr>
            <a:xfrm>
              <a:off x="3414126" y="6486127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3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D5FE8CD-25E0-81B1-E88C-A7DB3F174CCF}"/>
                </a:ext>
              </a:extLst>
            </p:cNvPr>
            <p:cNvSpPr/>
            <p:nvPr/>
          </p:nvSpPr>
          <p:spPr>
            <a:xfrm>
              <a:off x="2179072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7999B3F-59B5-356B-3A6B-89AE96DF4DAA}"/>
                </a:ext>
              </a:extLst>
            </p:cNvPr>
            <p:cNvSpPr/>
            <p:nvPr/>
          </p:nvSpPr>
          <p:spPr>
            <a:xfrm>
              <a:off x="4099787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537FC2F-37D4-3863-76BE-C15895306B76}"/>
                </a:ext>
              </a:extLst>
            </p:cNvPr>
            <p:cNvSpPr/>
            <p:nvPr/>
          </p:nvSpPr>
          <p:spPr>
            <a:xfrm>
              <a:off x="212499" y="1261799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6D1EBFC9-E580-BD24-FBC5-30CF6F9333BD}"/>
                </a:ext>
              </a:extLst>
            </p:cNvPr>
            <p:cNvCxnSpPr>
              <a:cxnSpLocks/>
            </p:cNvCxnSpPr>
            <p:nvPr/>
          </p:nvCxnSpPr>
          <p:spPr>
            <a:xfrm>
              <a:off x="1077799" y="6227445"/>
              <a:ext cx="5951651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AF45F4F1-33A2-1298-E9F2-27586F1B4F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8119" y="606488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323DC993-B894-B986-52F1-859664420A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1559" y="608520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F3737075-F6F0-3DDB-D2CF-6ACDE27F34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58999" y="606488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88E91E12-3DC9-BC0D-C1B1-EB715D6352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99559" y="608520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26E3D5BD-545E-9D02-8B0A-2488FA40D033}"/>
              </a:ext>
            </a:extLst>
          </p:cNvPr>
          <p:cNvGrpSpPr/>
          <p:nvPr/>
        </p:nvGrpSpPr>
        <p:grpSpPr>
          <a:xfrm>
            <a:off x="8055389" y="2671369"/>
            <a:ext cx="3435112" cy="674696"/>
            <a:chOff x="1360180" y="2378884"/>
            <a:chExt cx="2228896" cy="492713"/>
          </a:xfrm>
          <a:solidFill>
            <a:schemeClr val="accent1">
              <a:lumMod val="50000"/>
            </a:schemeClr>
          </a:solidFill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046B979C-8938-3292-AA74-9E71C9E4E728}"/>
                </a:ext>
              </a:extLst>
            </p:cNvPr>
            <p:cNvSpPr/>
            <p:nvPr/>
          </p:nvSpPr>
          <p:spPr>
            <a:xfrm>
              <a:off x="1416035" y="2378884"/>
              <a:ext cx="2173041" cy="492706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에게 추천</a:t>
              </a: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61C382B-182D-8705-645C-6C70E8256FF4}"/>
                </a:ext>
              </a:extLst>
            </p:cNvPr>
            <p:cNvSpPr/>
            <p:nvPr/>
          </p:nvSpPr>
          <p:spPr>
            <a:xfrm>
              <a:off x="1360180" y="2378884"/>
              <a:ext cx="492713" cy="492713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02,03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3A3B1FDB-B302-68E2-3E74-5E9C414FC157}"/>
              </a:ext>
            </a:extLst>
          </p:cNvPr>
          <p:cNvGrpSpPr/>
          <p:nvPr/>
        </p:nvGrpSpPr>
        <p:grpSpPr>
          <a:xfrm>
            <a:off x="8442362" y="2521152"/>
            <a:ext cx="3105646" cy="2654267"/>
            <a:chOff x="8865753" y="3049771"/>
            <a:chExt cx="3086296" cy="2039681"/>
          </a:xfrm>
        </p:grpSpPr>
        <p:sp>
          <p:nvSpPr>
            <p:cNvPr id="31" name="왼쪽 대괄호 30">
              <a:extLst>
                <a:ext uri="{FF2B5EF4-FFF2-40B4-BE49-F238E27FC236}">
                  <a16:creationId xmlns:a16="http://schemas.microsoft.com/office/drawing/2014/main" id="{9DA8938D-5C22-2124-A797-7F187EEEAE09}"/>
                </a:ext>
              </a:extLst>
            </p:cNvPr>
            <p:cNvSpPr/>
            <p:nvPr/>
          </p:nvSpPr>
          <p:spPr>
            <a:xfrm rot="10800000" flipV="1">
              <a:off x="11509092" y="3049771"/>
              <a:ext cx="442957" cy="832497"/>
            </a:xfrm>
            <a:prstGeom prst="leftBracket">
              <a:avLst>
                <a:gd name="adj" fmla="val 160599"/>
              </a:avLst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D228F3AA-739F-AE01-AA19-F8B683221A7D}"/>
                </a:ext>
              </a:extLst>
            </p:cNvPr>
            <p:cNvCxnSpPr>
              <a:cxnSpLocks/>
              <a:stCxn id="34" idx="0"/>
              <a:endCxn id="31" idx="2"/>
            </p:cNvCxnSpPr>
            <p:nvPr/>
          </p:nvCxnSpPr>
          <p:spPr>
            <a:xfrm flipV="1">
              <a:off x="9087232" y="3882268"/>
              <a:ext cx="2421860" cy="1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원호 33">
              <a:extLst>
                <a:ext uri="{FF2B5EF4-FFF2-40B4-BE49-F238E27FC236}">
                  <a16:creationId xmlns:a16="http://schemas.microsoft.com/office/drawing/2014/main" id="{5F709DB8-E02C-8B8A-90DB-6058A7DE9C60}"/>
                </a:ext>
              </a:extLst>
            </p:cNvPr>
            <p:cNvSpPr/>
            <p:nvPr/>
          </p:nvSpPr>
          <p:spPr>
            <a:xfrm rot="10800000" flipV="1">
              <a:off x="8865753" y="3882269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81E14B5E-9AA2-2C4D-0D5E-1E65F4822B03}"/>
                </a:ext>
              </a:extLst>
            </p:cNvPr>
            <p:cNvCxnSpPr>
              <a:cxnSpLocks/>
              <a:stCxn id="38" idx="2"/>
              <a:endCxn id="36" idx="0"/>
            </p:cNvCxnSpPr>
            <p:nvPr/>
          </p:nvCxnSpPr>
          <p:spPr>
            <a:xfrm>
              <a:off x="9086850" y="5083370"/>
              <a:ext cx="2643719" cy="6082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64E5DD40-DE30-9F39-7B1C-5A3F8D50992C}"/>
                </a:ext>
              </a:extLst>
            </p:cNvPr>
            <p:cNvSpPr/>
            <p:nvPr/>
          </p:nvSpPr>
          <p:spPr>
            <a:xfrm flipV="1">
              <a:off x="11509091" y="4647731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E074C978-8584-4D00-BB8E-3FB761ABB2B2}"/>
                </a:ext>
              </a:extLst>
            </p:cNvPr>
            <p:cNvCxnSpPr>
              <a:cxnSpLocks/>
              <a:stCxn id="34" idx="2"/>
              <a:endCxn id="38" idx="0"/>
            </p:cNvCxnSpPr>
            <p:nvPr/>
          </p:nvCxnSpPr>
          <p:spPr>
            <a:xfrm>
              <a:off x="8865753" y="4103130"/>
              <a:ext cx="237" cy="7587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원호 37">
              <a:extLst>
                <a:ext uri="{FF2B5EF4-FFF2-40B4-BE49-F238E27FC236}">
                  <a16:creationId xmlns:a16="http://schemas.microsoft.com/office/drawing/2014/main" id="{1395EAAB-BD08-C8AA-4D39-7AB912E9D636}"/>
                </a:ext>
              </a:extLst>
            </p:cNvPr>
            <p:cNvSpPr/>
            <p:nvPr/>
          </p:nvSpPr>
          <p:spPr>
            <a:xfrm rot="5400000" flipV="1">
              <a:off x="8865371" y="4641031"/>
              <a:ext cx="442958" cy="441720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622B87D1-C73B-A213-1091-CC9FDE4B1CD7}"/>
              </a:ext>
            </a:extLst>
          </p:cNvPr>
          <p:cNvCxnSpPr>
            <a:cxnSpLocks/>
          </p:cNvCxnSpPr>
          <p:nvPr/>
        </p:nvCxnSpPr>
        <p:spPr>
          <a:xfrm>
            <a:off x="8720483" y="2521151"/>
            <a:ext cx="2393667" cy="1"/>
          </a:xfrm>
          <a:prstGeom prst="line">
            <a:avLst/>
          </a:prstGeom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FDED79E1-C477-2DCB-F4EE-A74E79E7DD99}"/>
              </a:ext>
            </a:extLst>
          </p:cNvPr>
          <p:cNvSpPr/>
          <p:nvPr/>
        </p:nvSpPr>
        <p:spPr>
          <a:xfrm>
            <a:off x="8564140" y="3552589"/>
            <a:ext cx="2989865" cy="14327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User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에게 본인의 최다 선택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챔프와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최고의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Play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챔프를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분석하여 각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개씩 총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개를 추천하여 준다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1A77BC06-1D4B-BE2B-C524-E23435824DA1}"/>
              </a:ext>
            </a:extLst>
          </p:cNvPr>
          <p:cNvSpPr/>
          <p:nvPr/>
        </p:nvSpPr>
        <p:spPr>
          <a:xfrm>
            <a:off x="8201823" y="1385496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</a:t>
            </a:r>
            <a:r>
              <a:rPr lang="en-US" altLang="ko-KR" sz="1500" b="1" dirty="0">
                <a:solidFill>
                  <a:prstClr val="white"/>
                </a:solidFill>
              </a:rPr>
              <a:t>Play Data</a:t>
            </a:r>
            <a:r>
              <a:rPr lang="ko-KR" altLang="en-US" sz="1500" b="1" dirty="0">
                <a:solidFill>
                  <a:prstClr val="white"/>
                </a:solidFill>
              </a:rPr>
              <a:t>를 조합하여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챔프를</a:t>
            </a:r>
            <a:r>
              <a:rPr lang="ko-KR" altLang="en-US" sz="1500" b="1" dirty="0">
                <a:solidFill>
                  <a:prstClr val="white"/>
                </a:solidFill>
              </a:rPr>
              <a:t> 추천하는 창</a:t>
            </a: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572FAE57-863D-2598-6664-4DEAF3FA0723}"/>
              </a:ext>
            </a:extLst>
          </p:cNvPr>
          <p:cNvSpPr/>
          <p:nvPr/>
        </p:nvSpPr>
        <p:spPr>
          <a:xfrm>
            <a:off x="8065271" y="1385496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7574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01168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POSITION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5C4C747-5265-1A90-B25E-AC5C06439EAE}"/>
              </a:ext>
            </a:extLst>
          </p:cNvPr>
          <p:cNvGrpSpPr/>
          <p:nvPr/>
        </p:nvGrpSpPr>
        <p:grpSpPr>
          <a:xfrm>
            <a:off x="8055389" y="2671369"/>
            <a:ext cx="3435112" cy="674696"/>
            <a:chOff x="1360180" y="2378884"/>
            <a:chExt cx="2228896" cy="492713"/>
          </a:xfrm>
          <a:solidFill>
            <a:schemeClr val="accent1">
              <a:lumMod val="50000"/>
            </a:schemeClr>
          </a:solidFill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1FB0019F-50C4-0B4D-B5FA-EAEFCA712818}"/>
                </a:ext>
              </a:extLst>
            </p:cNvPr>
            <p:cNvSpPr/>
            <p:nvPr/>
          </p:nvSpPr>
          <p:spPr>
            <a:xfrm>
              <a:off x="1416035" y="2378884"/>
              <a:ext cx="2173041" cy="492706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500" b="1" dirty="0">
                  <a:solidFill>
                    <a:prstClr val="white"/>
                  </a:solidFill>
                </a:rPr>
                <a:t>User </a:t>
              </a:r>
              <a:r>
                <a:rPr lang="ko-KR" altLang="en-US" sz="1500" b="1" dirty="0">
                  <a:solidFill>
                    <a:prstClr val="white"/>
                  </a:solidFill>
                </a:rPr>
                <a:t>에게 추천</a:t>
              </a: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8A3EC1B-C0AF-4804-3F17-F3A19A046861}"/>
                </a:ext>
              </a:extLst>
            </p:cNvPr>
            <p:cNvSpPr/>
            <p:nvPr/>
          </p:nvSpPr>
          <p:spPr>
            <a:xfrm>
              <a:off x="1360180" y="2378884"/>
              <a:ext cx="492713" cy="492713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02,03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왼쪽 대괄호 29">
            <a:extLst>
              <a:ext uri="{FF2B5EF4-FFF2-40B4-BE49-F238E27FC236}">
                <a16:creationId xmlns:a16="http://schemas.microsoft.com/office/drawing/2014/main" id="{BC60F542-B996-2544-808D-F4C7EF437C33}"/>
              </a:ext>
            </a:extLst>
          </p:cNvPr>
          <p:cNvSpPr/>
          <p:nvPr/>
        </p:nvSpPr>
        <p:spPr>
          <a:xfrm rot="10800000" flipV="1">
            <a:off x="11102274" y="2438400"/>
            <a:ext cx="445734" cy="1096271"/>
          </a:xfrm>
          <a:prstGeom prst="leftBracket">
            <a:avLst>
              <a:gd name="adj" fmla="val 160599"/>
            </a:avLst>
          </a:prstGeom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C622F9C-FC0E-EC27-E2B0-A5AF5585CF4C}"/>
              </a:ext>
            </a:extLst>
          </p:cNvPr>
          <p:cNvCxnSpPr>
            <a:cxnSpLocks/>
            <a:stCxn id="32" idx="0"/>
            <a:endCxn id="30" idx="2"/>
          </p:cNvCxnSpPr>
          <p:nvPr/>
        </p:nvCxnSpPr>
        <p:spPr>
          <a:xfrm>
            <a:off x="8665229" y="3506097"/>
            <a:ext cx="2437045" cy="28574"/>
          </a:xfrm>
          <a:prstGeom prst="line">
            <a:avLst/>
          </a:prstGeom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원호 31">
            <a:extLst>
              <a:ext uri="{FF2B5EF4-FFF2-40B4-BE49-F238E27FC236}">
                <a16:creationId xmlns:a16="http://schemas.microsoft.com/office/drawing/2014/main" id="{F34F28A0-C4AB-C6CD-A0A3-48F384FBC550}"/>
              </a:ext>
            </a:extLst>
          </p:cNvPr>
          <p:cNvSpPr/>
          <p:nvPr/>
        </p:nvSpPr>
        <p:spPr>
          <a:xfrm rot="10800000" flipV="1">
            <a:off x="8442362" y="3506097"/>
            <a:ext cx="445734" cy="677704"/>
          </a:xfrm>
          <a:prstGeom prst="arc">
            <a:avLst/>
          </a:prstGeom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7875F70-54E8-E47F-83D4-06ED1C9E41B3}"/>
              </a:ext>
            </a:extLst>
          </p:cNvPr>
          <p:cNvCxnSpPr>
            <a:cxnSpLocks/>
            <a:stCxn id="37" idx="2"/>
            <a:endCxn id="35" idx="0"/>
          </p:cNvCxnSpPr>
          <p:nvPr/>
        </p:nvCxnSpPr>
        <p:spPr>
          <a:xfrm>
            <a:off x="8664845" y="5463168"/>
            <a:ext cx="2660294" cy="9331"/>
          </a:xfrm>
          <a:prstGeom prst="line">
            <a:avLst/>
          </a:prstGeom>
          <a:ln w="12700">
            <a:solidFill>
              <a:srgbClr val="5444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원호 34">
            <a:extLst>
              <a:ext uri="{FF2B5EF4-FFF2-40B4-BE49-F238E27FC236}">
                <a16:creationId xmlns:a16="http://schemas.microsoft.com/office/drawing/2014/main" id="{02B632A1-A034-645A-5685-F10F81BFDA21}"/>
              </a:ext>
            </a:extLst>
          </p:cNvPr>
          <p:cNvSpPr/>
          <p:nvPr/>
        </p:nvSpPr>
        <p:spPr>
          <a:xfrm flipV="1">
            <a:off x="11102273" y="4794795"/>
            <a:ext cx="445734" cy="677704"/>
          </a:xfrm>
          <a:prstGeom prst="arc">
            <a:avLst/>
          </a:prstGeom>
          <a:ln w="12700">
            <a:solidFill>
              <a:srgbClr val="5444DA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47C3DEE5-DDCF-3736-6736-4B81B22BAA7E}"/>
              </a:ext>
            </a:extLst>
          </p:cNvPr>
          <p:cNvCxnSpPr>
            <a:cxnSpLocks/>
            <a:stCxn id="32" idx="2"/>
            <a:endCxn id="37" idx="0"/>
          </p:cNvCxnSpPr>
          <p:nvPr/>
        </p:nvCxnSpPr>
        <p:spPr>
          <a:xfrm>
            <a:off x="8442362" y="3844949"/>
            <a:ext cx="238" cy="12784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원호 36">
            <a:extLst>
              <a:ext uri="{FF2B5EF4-FFF2-40B4-BE49-F238E27FC236}">
                <a16:creationId xmlns:a16="http://schemas.microsoft.com/office/drawing/2014/main" id="{E49F5185-D0D0-8F99-BCCD-C1506319C310}"/>
              </a:ext>
            </a:extLst>
          </p:cNvPr>
          <p:cNvSpPr/>
          <p:nvPr/>
        </p:nvSpPr>
        <p:spPr>
          <a:xfrm rot="5400000" flipV="1">
            <a:off x="8325044" y="4901122"/>
            <a:ext cx="679601" cy="444489"/>
          </a:xfrm>
          <a:prstGeom prst="arc">
            <a:avLst/>
          </a:prstGeom>
          <a:ln w="12700">
            <a:solidFill>
              <a:srgbClr val="5444DA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4AE291D-89A4-1C12-34CB-F684120C9110}"/>
              </a:ext>
            </a:extLst>
          </p:cNvPr>
          <p:cNvCxnSpPr>
            <a:cxnSpLocks/>
          </p:cNvCxnSpPr>
          <p:nvPr/>
        </p:nvCxnSpPr>
        <p:spPr>
          <a:xfrm>
            <a:off x="8718131" y="2441885"/>
            <a:ext cx="2393667" cy="1"/>
          </a:xfrm>
          <a:prstGeom prst="line">
            <a:avLst/>
          </a:prstGeom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D6A6A007-2EEB-792B-8629-DDB10E85D163}"/>
              </a:ext>
            </a:extLst>
          </p:cNvPr>
          <p:cNvSpPr/>
          <p:nvPr/>
        </p:nvSpPr>
        <p:spPr>
          <a:xfrm>
            <a:off x="8201823" y="1385496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>
                <a:solidFill>
                  <a:prstClr val="white"/>
                </a:solidFill>
              </a:rPr>
              <a:t>User</a:t>
            </a:r>
            <a:r>
              <a:rPr lang="ko-KR" altLang="en-US" sz="1500" b="1" dirty="0">
                <a:solidFill>
                  <a:prstClr val="white"/>
                </a:solidFill>
              </a:rPr>
              <a:t>의 </a:t>
            </a:r>
            <a:r>
              <a:rPr lang="en-US" altLang="ko-KR" sz="1500" b="1" dirty="0">
                <a:solidFill>
                  <a:prstClr val="white"/>
                </a:solidFill>
              </a:rPr>
              <a:t>Play Data</a:t>
            </a:r>
            <a:r>
              <a:rPr lang="ko-KR" altLang="en-US" sz="1500" b="1" dirty="0">
                <a:solidFill>
                  <a:prstClr val="white"/>
                </a:solidFill>
              </a:rPr>
              <a:t>를 조합하여 </a:t>
            </a:r>
            <a:r>
              <a:rPr lang="ko-KR" altLang="en-US" sz="1500" b="1" dirty="0" err="1">
                <a:solidFill>
                  <a:prstClr val="white"/>
                </a:solidFill>
              </a:rPr>
              <a:t>챔프를</a:t>
            </a:r>
            <a:r>
              <a:rPr lang="ko-KR" altLang="en-US" sz="1500" b="1" dirty="0">
                <a:solidFill>
                  <a:prstClr val="white"/>
                </a:solidFill>
              </a:rPr>
              <a:t> 추천하는 창</a:t>
            </a: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73EC9F4E-949F-0B42-EC98-84ABA1789418}"/>
              </a:ext>
            </a:extLst>
          </p:cNvPr>
          <p:cNvSpPr/>
          <p:nvPr/>
        </p:nvSpPr>
        <p:spPr>
          <a:xfrm>
            <a:off x="8065271" y="1385496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6E48E8EF-46BF-2612-41D9-105EA9571BF8}"/>
              </a:ext>
            </a:extLst>
          </p:cNvPr>
          <p:cNvSpPr/>
          <p:nvPr/>
        </p:nvSpPr>
        <p:spPr>
          <a:xfrm>
            <a:off x="8553958" y="3553616"/>
            <a:ext cx="2989865" cy="1778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User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에게 본인의 최다 선택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POSITION 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과 최고의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Play POSITION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챔프를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분석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하여 각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개씩 총 </a:t>
            </a: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챔프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  <a:r>
              <a:rPr lang="ko-KR" altLang="en-US" sz="1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개를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5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추천하여준다</a:t>
            </a:r>
            <a:endParaRPr lang="en-US" altLang="ko-KR" sz="1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7DA93ED5-CCC4-3327-F39E-A324342E233A}"/>
              </a:ext>
            </a:extLst>
          </p:cNvPr>
          <p:cNvGrpSpPr/>
          <p:nvPr/>
        </p:nvGrpSpPr>
        <p:grpSpPr>
          <a:xfrm>
            <a:off x="186589" y="856120"/>
            <a:ext cx="7645931" cy="6001880"/>
            <a:chOff x="1600" y="-39513"/>
            <a:chExt cx="8043397" cy="7002694"/>
          </a:xfrm>
        </p:grpSpPr>
        <p:pic>
          <p:nvPicPr>
            <p:cNvPr id="64" name="그림 63">
              <a:extLst>
                <a:ext uri="{FF2B5EF4-FFF2-40B4-BE49-F238E27FC236}">
                  <a16:creationId xmlns:a16="http://schemas.microsoft.com/office/drawing/2014/main" id="{6F758400-FE06-B4E9-32A1-D438AB6EAF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0" y="0"/>
              <a:ext cx="8043397" cy="6858000"/>
            </a:xfrm>
            <a:prstGeom prst="rect">
              <a:avLst/>
            </a:prstGeom>
          </p:spPr>
        </p:pic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2AB27DA-8936-67C6-AB29-1B5F65C16926}"/>
                </a:ext>
              </a:extLst>
            </p:cNvPr>
            <p:cNvSpPr/>
            <p:nvPr/>
          </p:nvSpPr>
          <p:spPr>
            <a:xfrm>
              <a:off x="5332090" y="465396"/>
              <a:ext cx="2639070" cy="305484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6" name="직선 화살표 연결선 65">
              <a:extLst>
                <a:ext uri="{FF2B5EF4-FFF2-40B4-BE49-F238E27FC236}">
                  <a16:creationId xmlns:a16="http://schemas.microsoft.com/office/drawing/2014/main" id="{2127E7E8-BAE6-6135-FA09-FE3FB2FA0173}"/>
                </a:ext>
              </a:extLst>
            </p:cNvPr>
            <p:cNvCxnSpPr>
              <a:cxnSpLocks/>
            </p:cNvCxnSpPr>
            <p:nvPr/>
          </p:nvCxnSpPr>
          <p:spPr>
            <a:xfrm>
              <a:off x="5443011" y="256164"/>
              <a:ext cx="350599" cy="321744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AD5AB7A-62B0-25FB-F8A9-870DE3E84103}"/>
                </a:ext>
              </a:extLst>
            </p:cNvPr>
            <p:cNvSpPr txBox="1"/>
            <p:nvPr/>
          </p:nvSpPr>
          <p:spPr>
            <a:xfrm>
              <a:off x="5081922" y="-39513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1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15B9A3E5-7CAE-C5B8-C44D-E5E6CBF53C14}"/>
                </a:ext>
              </a:extLst>
            </p:cNvPr>
            <p:cNvSpPr/>
            <p:nvPr/>
          </p:nvSpPr>
          <p:spPr>
            <a:xfrm>
              <a:off x="4099567" y="801347"/>
              <a:ext cx="3858395" cy="345775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9" name="직선 화살표 연결선 68">
              <a:extLst>
                <a:ext uri="{FF2B5EF4-FFF2-40B4-BE49-F238E27FC236}">
                  <a16:creationId xmlns:a16="http://schemas.microsoft.com/office/drawing/2014/main" id="{61074732-8541-BDED-5704-296B54075379}"/>
                </a:ext>
              </a:extLst>
            </p:cNvPr>
            <p:cNvCxnSpPr>
              <a:cxnSpLocks/>
            </p:cNvCxnSpPr>
            <p:nvPr/>
          </p:nvCxnSpPr>
          <p:spPr>
            <a:xfrm>
              <a:off x="4509053" y="999787"/>
              <a:ext cx="486636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6B6D1130-1C32-9C02-E8F0-FC381EF75165}"/>
                </a:ext>
              </a:extLst>
            </p:cNvPr>
            <p:cNvSpPr txBox="1"/>
            <p:nvPr/>
          </p:nvSpPr>
          <p:spPr>
            <a:xfrm>
              <a:off x="4136239" y="735707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2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B5758DCA-9F05-C12F-0027-D74612419BF8}"/>
                </a:ext>
              </a:extLst>
            </p:cNvPr>
            <p:cNvSpPr/>
            <p:nvPr/>
          </p:nvSpPr>
          <p:spPr>
            <a:xfrm>
              <a:off x="6072392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7D0189C2-B6AA-0DFE-C4F8-269C28CB3F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21658" y="6227445"/>
              <a:ext cx="176029" cy="51736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EE8DF61-DF61-E429-755F-D47E0DAFE845}"/>
                </a:ext>
              </a:extLst>
            </p:cNvPr>
            <p:cNvSpPr txBox="1"/>
            <p:nvPr/>
          </p:nvSpPr>
          <p:spPr>
            <a:xfrm>
              <a:off x="3414126" y="6486127"/>
              <a:ext cx="370614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b="1" dirty="0">
                  <a:solidFill>
                    <a:srgbClr val="FF0000"/>
                  </a:solidFill>
                </a:rPr>
                <a:t>3</a:t>
              </a:r>
              <a:endParaRPr lang="ko-KR" altLang="en-US" sz="2500" b="1" dirty="0">
                <a:solidFill>
                  <a:srgbClr val="FF0000"/>
                </a:solidFill>
              </a:endParaRPr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BA948FF1-2D25-A5A5-586E-92502C25BD17}"/>
                </a:ext>
              </a:extLst>
            </p:cNvPr>
            <p:cNvSpPr/>
            <p:nvPr/>
          </p:nvSpPr>
          <p:spPr>
            <a:xfrm>
              <a:off x="2179072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A0DBE265-AD4F-7680-3090-070B91AD2CE3}"/>
                </a:ext>
              </a:extLst>
            </p:cNvPr>
            <p:cNvSpPr/>
            <p:nvPr/>
          </p:nvSpPr>
          <p:spPr>
            <a:xfrm>
              <a:off x="4099787" y="1252274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6F7D8F39-CBAD-7818-2F1E-583A168A4247}"/>
                </a:ext>
              </a:extLst>
            </p:cNvPr>
            <p:cNvSpPr/>
            <p:nvPr/>
          </p:nvSpPr>
          <p:spPr>
            <a:xfrm>
              <a:off x="212499" y="1261799"/>
              <a:ext cx="1730601" cy="4870019"/>
            </a:xfrm>
            <a:prstGeom prst="rect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A6C764EA-7F1D-011F-44EB-5B680E1441BE}"/>
                </a:ext>
              </a:extLst>
            </p:cNvPr>
            <p:cNvCxnSpPr>
              <a:cxnSpLocks/>
            </p:cNvCxnSpPr>
            <p:nvPr/>
          </p:nvCxnSpPr>
          <p:spPr>
            <a:xfrm>
              <a:off x="1077799" y="6227445"/>
              <a:ext cx="5951651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5758DAAD-DB1E-1036-F97B-FE2321207C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8119" y="606488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3A8856A4-7A03-E637-C10F-0593E34D00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31559" y="608520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B8C8B56D-C40C-4E80-4127-A4D7BE2056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58999" y="606488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46DF6619-6A8B-286E-5E79-7A51DE34B1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99559" y="6085205"/>
              <a:ext cx="0" cy="15240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5047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01168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설계도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E993ED9-57B7-9B7A-9501-26E9137189AD}"/>
              </a:ext>
            </a:extLst>
          </p:cNvPr>
          <p:cNvSpPr/>
          <p:nvPr/>
        </p:nvSpPr>
        <p:spPr>
          <a:xfrm>
            <a:off x="8457946" y="1372179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500" b="1" dirty="0" smtClean="0">
                <a:solidFill>
                  <a:prstClr val="white"/>
                </a:solidFill>
              </a:rPr>
              <a:t>GUI</a:t>
            </a:r>
            <a:r>
              <a:rPr lang="ko-KR" altLang="en-US" sz="1500" b="1" dirty="0" smtClean="0">
                <a:solidFill>
                  <a:prstClr val="white"/>
                </a:solidFill>
              </a:rPr>
              <a:t>에 사용자의 입력</a:t>
            </a:r>
            <a:endParaRPr lang="ko-KR" altLang="en-US" sz="1500" b="1" dirty="0">
              <a:solidFill>
                <a:prstClr val="white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FD63E1F-D929-1A23-E4DD-04AE7F0E10D5}"/>
              </a:ext>
            </a:extLst>
          </p:cNvPr>
          <p:cNvSpPr/>
          <p:nvPr/>
        </p:nvSpPr>
        <p:spPr>
          <a:xfrm>
            <a:off x="8321394" y="1372179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076606B-48A0-4FEC-B3C6-35DEAF1B2F2B}"/>
              </a:ext>
            </a:extLst>
          </p:cNvPr>
          <p:cNvGrpSpPr/>
          <p:nvPr/>
        </p:nvGrpSpPr>
        <p:grpSpPr>
          <a:xfrm>
            <a:off x="8335597" y="4731717"/>
            <a:ext cx="3435112" cy="674696"/>
            <a:chOff x="1360180" y="2378884"/>
            <a:chExt cx="2228896" cy="492713"/>
          </a:xfrm>
          <a:solidFill>
            <a:schemeClr val="accent1">
              <a:lumMod val="50000"/>
            </a:schemeClr>
          </a:solidFill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BF462C07-4335-E05B-2633-67904E83BC73}"/>
                </a:ext>
              </a:extLst>
            </p:cNvPr>
            <p:cNvSpPr/>
            <p:nvPr/>
          </p:nvSpPr>
          <p:spPr>
            <a:xfrm>
              <a:off x="1416035" y="2378884"/>
              <a:ext cx="2173041" cy="492706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sz="1400" b="1" dirty="0" smtClean="0">
                  <a:solidFill>
                    <a:prstClr val="white"/>
                  </a:solidFill>
                </a:rPr>
                <a:t>GUI</a:t>
              </a:r>
              <a:r>
                <a:rPr lang="ko-KR" altLang="en-US" sz="1400" b="1" dirty="0" smtClean="0">
                  <a:solidFill>
                    <a:prstClr val="white"/>
                  </a:solidFill>
                </a:rPr>
                <a:t>의 조작에 따라</a:t>
              </a:r>
              <a:endParaRPr lang="en-US" altLang="ko-KR" sz="1400" b="1" dirty="0" smtClean="0">
                <a:solidFill>
                  <a:prstClr val="white"/>
                </a:solidFill>
              </a:endParaRPr>
            </a:p>
            <a:p>
              <a:pPr lvl="1" algn="ctr"/>
              <a:r>
                <a:rPr lang="ko-KR" altLang="en-US" sz="1400" b="1" dirty="0" smtClean="0">
                  <a:solidFill>
                    <a:prstClr val="white"/>
                  </a:solidFill>
                </a:rPr>
                <a:t>데이터 추출</a:t>
              </a:r>
              <a:endParaRPr lang="ko-KR" altLang="en-US" sz="1400" b="1" dirty="0">
                <a:solidFill>
                  <a:prstClr val="white"/>
                </a:solidFill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CD86CC0-9A26-4B64-8971-AC77E415517A}"/>
                </a:ext>
              </a:extLst>
            </p:cNvPr>
            <p:cNvSpPr/>
            <p:nvPr/>
          </p:nvSpPr>
          <p:spPr>
            <a:xfrm>
              <a:off x="1360180" y="2378884"/>
              <a:ext cx="492713" cy="492713"/>
            </a:xfrm>
            <a:prstGeom prst="ellipse">
              <a:avLst/>
            </a:prstGeom>
            <a:grpFill/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04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837CEB4-1303-E950-A866-D2ACCF9790B0}"/>
              </a:ext>
            </a:extLst>
          </p:cNvPr>
          <p:cNvGrpSpPr/>
          <p:nvPr/>
        </p:nvGrpSpPr>
        <p:grpSpPr>
          <a:xfrm>
            <a:off x="8751145" y="4667226"/>
            <a:ext cx="3086296" cy="2039681"/>
            <a:chOff x="8865753" y="3049771"/>
            <a:chExt cx="3086296" cy="2039681"/>
          </a:xfrm>
        </p:grpSpPr>
        <p:sp>
          <p:nvSpPr>
            <p:cNvPr id="29" name="왼쪽 대괄호 28">
              <a:extLst>
                <a:ext uri="{FF2B5EF4-FFF2-40B4-BE49-F238E27FC236}">
                  <a16:creationId xmlns:a16="http://schemas.microsoft.com/office/drawing/2014/main" id="{D5B0B14C-4200-5892-597D-9FF0C80D4C49}"/>
                </a:ext>
              </a:extLst>
            </p:cNvPr>
            <p:cNvSpPr/>
            <p:nvPr/>
          </p:nvSpPr>
          <p:spPr>
            <a:xfrm rot="10800000" flipV="1">
              <a:off x="11509092" y="3049771"/>
              <a:ext cx="442957" cy="832497"/>
            </a:xfrm>
            <a:prstGeom prst="leftBracket">
              <a:avLst>
                <a:gd name="adj" fmla="val 160599"/>
              </a:avLst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58457C8F-1743-01DD-C31E-CE1E4979FA49}"/>
                </a:ext>
              </a:extLst>
            </p:cNvPr>
            <p:cNvCxnSpPr>
              <a:cxnSpLocks/>
              <a:stCxn id="31" idx="0"/>
              <a:endCxn id="29" idx="2"/>
            </p:cNvCxnSpPr>
            <p:nvPr/>
          </p:nvCxnSpPr>
          <p:spPr>
            <a:xfrm flipV="1">
              <a:off x="9087232" y="3882268"/>
              <a:ext cx="2421860" cy="1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원호 30">
              <a:extLst>
                <a:ext uri="{FF2B5EF4-FFF2-40B4-BE49-F238E27FC236}">
                  <a16:creationId xmlns:a16="http://schemas.microsoft.com/office/drawing/2014/main" id="{EDAA540E-61C1-B838-F1FF-3C77B4F1025A}"/>
                </a:ext>
              </a:extLst>
            </p:cNvPr>
            <p:cNvSpPr/>
            <p:nvPr/>
          </p:nvSpPr>
          <p:spPr>
            <a:xfrm rot="10800000" flipV="1">
              <a:off x="8865753" y="3882269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4AC1C741-F856-086B-1F99-4EB1165F1D1B}"/>
                </a:ext>
              </a:extLst>
            </p:cNvPr>
            <p:cNvCxnSpPr>
              <a:cxnSpLocks/>
              <a:stCxn id="36" idx="2"/>
              <a:endCxn id="34" idx="0"/>
            </p:cNvCxnSpPr>
            <p:nvPr/>
          </p:nvCxnSpPr>
          <p:spPr>
            <a:xfrm>
              <a:off x="9086850" y="5083370"/>
              <a:ext cx="2643719" cy="6082"/>
            </a:xfrm>
            <a:prstGeom prst="line">
              <a:avLst/>
            </a:prstGeom>
            <a:ln w="12700">
              <a:solidFill>
                <a:srgbClr val="5444D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원호 33">
              <a:extLst>
                <a:ext uri="{FF2B5EF4-FFF2-40B4-BE49-F238E27FC236}">
                  <a16:creationId xmlns:a16="http://schemas.microsoft.com/office/drawing/2014/main" id="{4C5A5F4E-B86E-6EBF-C2A5-586C7BCE7484}"/>
                </a:ext>
              </a:extLst>
            </p:cNvPr>
            <p:cNvSpPr/>
            <p:nvPr/>
          </p:nvSpPr>
          <p:spPr>
            <a:xfrm flipV="1">
              <a:off x="11509091" y="4647731"/>
              <a:ext cx="442957" cy="441721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5F9BDB48-C3A6-4615-052F-7A82E7909A1F}"/>
                </a:ext>
              </a:extLst>
            </p:cNvPr>
            <p:cNvCxnSpPr>
              <a:cxnSpLocks/>
              <a:stCxn id="31" idx="2"/>
              <a:endCxn id="36" idx="0"/>
            </p:cNvCxnSpPr>
            <p:nvPr/>
          </p:nvCxnSpPr>
          <p:spPr>
            <a:xfrm>
              <a:off x="8865753" y="4103130"/>
              <a:ext cx="237" cy="7587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원호 35">
              <a:extLst>
                <a:ext uri="{FF2B5EF4-FFF2-40B4-BE49-F238E27FC236}">
                  <a16:creationId xmlns:a16="http://schemas.microsoft.com/office/drawing/2014/main" id="{24E9E9B3-B574-134F-D16C-EC2F7EFE2940}"/>
                </a:ext>
              </a:extLst>
            </p:cNvPr>
            <p:cNvSpPr/>
            <p:nvPr/>
          </p:nvSpPr>
          <p:spPr>
            <a:xfrm rot="5400000" flipV="1">
              <a:off x="8865371" y="4641031"/>
              <a:ext cx="442958" cy="441720"/>
            </a:xfrm>
            <a:prstGeom prst="arc">
              <a:avLst/>
            </a:prstGeom>
            <a:ln w="12700">
              <a:solidFill>
                <a:srgbClr val="5444DA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DBE5C84-EACA-1ADE-5B5B-D093CADE48C8}"/>
              </a:ext>
            </a:extLst>
          </p:cNvPr>
          <p:cNvCxnSpPr>
            <a:cxnSpLocks/>
          </p:cNvCxnSpPr>
          <p:nvPr/>
        </p:nvCxnSpPr>
        <p:spPr>
          <a:xfrm>
            <a:off x="9000691" y="4667224"/>
            <a:ext cx="2393667" cy="1"/>
          </a:xfrm>
          <a:prstGeom prst="line">
            <a:avLst/>
          </a:prstGeom>
          <a:ln w="12700">
            <a:solidFill>
              <a:srgbClr val="5444D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47722388-B1FB-B042-E81A-AE6980EAACB6}"/>
              </a:ext>
            </a:extLst>
          </p:cNvPr>
          <p:cNvSpPr/>
          <p:nvPr/>
        </p:nvSpPr>
        <p:spPr>
          <a:xfrm>
            <a:off x="8472149" y="2441037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400" b="1" dirty="0" smtClean="0">
                <a:solidFill>
                  <a:prstClr val="white"/>
                </a:solidFill>
              </a:rPr>
              <a:t>입력을 바탕으로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lvl="1" algn="ctr"/>
            <a:r>
              <a:rPr lang="en-US" altLang="ko-KR" sz="1400" b="1" dirty="0" smtClean="0">
                <a:solidFill>
                  <a:prstClr val="white"/>
                </a:solidFill>
              </a:rPr>
              <a:t>API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에 데이터 요청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7DEE59D-E267-9571-ABF7-592CA6594613}"/>
              </a:ext>
            </a:extLst>
          </p:cNvPr>
          <p:cNvSpPr/>
          <p:nvPr/>
        </p:nvSpPr>
        <p:spPr>
          <a:xfrm>
            <a:off x="8335597" y="2441037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459599" y="3595242"/>
            <a:ext cx="3342000" cy="674686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400" b="1" dirty="0" smtClean="0">
                <a:solidFill>
                  <a:prstClr val="white"/>
                </a:solidFill>
              </a:rPr>
              <a:t>데이터를 정제하여</a:t>
            </a:r>
            <a:endParaRPr lang="en-US" altLang="ko-KR" sz="1400" b="1" dirty="0" smtClean="0">
              <a:solidFill>
                <a:prstClr val="white"/>
              </a:solidFill>
            </a:endParaRPr>
          </a:p>
          <a:p>
            <a:pPr lvl="1" algn="ctr"/>
            <a:r>
              <a:rPr lang="en-US" altLang="ko-KR" sz="1400" b="1" dirty="0" smtClean="0">
                <a:solidFill>
                  <a:prstClr val="white"/>
                </a:solidFill>
              </a:rPr>
              <a:t>DB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에 저장</a:t>
            </a:r>
            <a:endParaRPr lang="ko-KR" altLang="en-US" sz="1400" b="1" dirty="0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323047" y="3595242"/>
            <a:ext cx="774195" cy="674695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D6BCA214-07EB-C58D-6702-BEFFC2E2F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833" y="963111"/>
            <a:ext cx="4954935" cy="548582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457946" y="5499723"/>
            <a:ext cx="320723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사용자의 </a:t>
            </a:r>
            <a:r>
              <a:rPr lang="en-US" altLang="ko-KR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GUI 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조작에 따라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DB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에서 원하는 데이터를 </a:t>
            </a:r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추출하여</a:t>
            </a:r>
            <a:endParaRPr lang="en-US" altLang="ko-KR" sz="1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GUI </a:t>
            </a:r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부분별로 연결 하여 사용자에게</a:t>
            </a:r>
            <a:endParaRPr lang="en-US" altLang="ko-KR" sz="12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>
              <a:lnSpc>
                <a:spcPct val="150000"/>
              </a:lnSpc>
            </a:pPr>
            <a:r>
              <a:rPr lang="ko-KR" alt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표시</a:t>
            </a:r>
            <a:endParaRPr lang="ko-KR" altLang="en-US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395654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01168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6980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ea typeface="Tmon몬소리 Black" panose="02000A03000000000000" pitchFamily="2" charset="-127"/>
              </a:rPr>
              <a:t>설계도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E993ED9-57B7-9B7A-9501-26E9137189AD}"/>
              </a:ext>
            </a:extLst>
          </p:cNvPr>
          <p:cNvSpPr/>
          <p:nvPr/>
        </p:nvSpPr>
        <p:spPr>
          <a:xfrm>
            <a:off x="8269238" y="1321725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1" dirty="0" smtClean="0">
                <a:solidFill>
                  <a:prstClr val="white"/>
                </a:solidFill>
              </a:rPr>
              <a:t>MAIN 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에서 입력을 받아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1200" b="1" dirty="0" smtClean="0">
                <a:solidFill>
                  <a:prstClr val="white"/>
                </a:solidFill>
              </a:rPr>
              <a:t>API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 요청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FD63E1F-D929-1A23-E4DD-04AE7F0E10D5}"/>
              </a:ext>
            </a:extLst>
          </p:cNvPr>
          <p:cNvSpPr/>
          <p:nvPr/>
        </p:nvSpPr>
        <p:spPr>
          <a:xfrm>
            <a:off x="8269238" y="1321725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01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47722388-B1FB-B042-E81A-AE6980EAACB6}"/>
              </a:ext>
            </a:extLst>
          </p:cNvPr>
          <p:cNvSpPr/>
          <p:nvPr/>
        </p:nvSpPr>
        <p:spPr>
          <a:xfrm>
            <a:off x="8283441" y="2041448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200" b="1" dirty="0" smtClean="0">
                <a:solidFill>
                  <a:prstClr val="white"/>
                </a:solidFill>
              </a:rPr>
              <a:t>PLAYER 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요약 통계를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GUI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 표시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API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PLAYER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의 경기 정보 요청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7DEE59D-E267-9571-ABF7-592CA6594613}"/>
              </a:ext>
            </a:extLst>
          </p:cNvPr>
          <p:cNvSpPr/>
          <p:nvPr/>
        </p:nvSpPr>
        <p:spPr>
          <a:xfrm>
            <a:off x="8283441" y="2041448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02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283441" y="2764704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받아온 경기 정보를 토대로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en-US" altLang="ko-KR" sz="1200" b="1" dirty="0" smtClean="0">
                <a:solidFill>
                  <a:prstClr val="white"/>
                </a:solidFill>
              </a:rPr>
              <a:t>PLAYER DB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경기 통계 저장 및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GUI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 표시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283441" y="2764704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03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82C3D1-E25B-873E-A81A-25C69992B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86" y="1039314"/>
            <a:ext cx="7772400" cy="5786541"/>
          </a:xfrm>
          <a:prstGeom prst="rect">
            <a:avLst/>
          </a:prstGeom>
        </p:spPr>
      </p:pic>
      <p:sp>
        <p:nvSpPr>
          <p:cNvPr id="26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269238" y="3489044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en-US" altLang="ko-KR" sz="1200" b="1" dirty="0" smtClean="0">
                <a:solidFill>
                  <a:prstClr val="white"/>
                </a:solidFill>
              </a:rPr>
              <a:t>PLAYER DB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의 데이터와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en-US" altLang="ko-KR" sz="1200" b="1" dirty="0" smtClean="0">
                <a:solidFill>
                  <a:prstClr val="white"/>
                </a:solidFill>
              </a:rPr>
              <a:t>CHAMPION DATA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를 대조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269238" y="3489044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04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9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269238" y="4213019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사용자가 </a:t>
            </a:r>
            <a:r>
              <a:rPr lang="ko-KR" altLang="en-US" sz="1200" b="1" dirty="0">
                <a:solidFill>
                  <a:prstClr val="white"/>
                </a:solidFill>
              </a:rPr>
              <a:t>사용한 </a:t>
            </a:r>
            <a:r>
              <a:rPr lang="en-US" altLang="ko-KR" sz="1200" b="1" dirty="0">
                <a:solidFill>
                  <a:prstClr val="white"/>
                </a:solidFill>
              </a:rPr>
              <a:t>CHAMPION</a:t>
            </a:r>
            <a:r>
              <a:rPr lang="ko-KR" altLang="en-US" sz="1200" b="1" dirty="0">
                <a:solidFill>
                  <a:prstClr val="white"/>
                </a:solidFill>
              </a:rPr>
              <a:t>에 대한 데이터 추출 하여 통계 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계산 후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en-US" altLang="ko-KR" sz="1200" b="1" dirty="0" smtClean="0">
                <a:solidFill>
                  <a:prstClr val="white"/>
                </a:solidFill>
              </a:rPr>
              <a:t>GUI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에 연결 및 표시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269238" y="4213019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05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5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269238" y="4940171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해당 통계와 사용자의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CHAMPION</a:t>
            </a:r>
          </a:p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데이터를 토대로 유사한 데이터 추출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269238" y="4940171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06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사각형: 둥근 모서리 41">
            <a:extLst>
              <a:ext uri="{FF2B5EF4-FFF2-40B4-BE49-F238E27FC236}">
                <a16:creationId xmlns:a16="http://schemas.microsoft.com/office/drawing/2014/main" id="{871B16C5-B986-3FC7-31D1-0375ABD85C86}"/>
              </a:ext>
            </a:extLst>
          </p:cNvPr>
          <p:cNvSpPr/>
          <p:nvPr/>
        </p:nvSpPr>
        <p:spPr>
          <a:xfrm>
            <a:off x="8269238" y="5655647"/>
            <a:ext cx="3499818" cy="649030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추출된 데이터를 </a:t>
            </a:r>
            <a:r>
              <a:rPr lang="en-US" altLang="ko-KR" sz="1200" b="1" dirty="0" smtClean="0">
                <a:solidFill>
                  <a:prstClr val="white"/>
                </a:solidFill>
              </a:rPr>
              <a:t>GUI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와 연결하여</a:t>
            </a:r>
            <a:endParaRPr lang="en-US" altLang="ko-KR" sz="1200" b="1" dirty="0" smtClean="0">
              <a:solidFill>
                <a:prstClr val="white"/>
              </a:solidFill>
            </a:endParaRPr>
          </a:p>
          <a:p>
            <a:pPr lvl="1" algn="ctr"/>
            <a:r>
              <a:rPr lang="ko-KR" altLang="en-US" sz="1200" b="1" dirty="0" smtClean="0">
                <a:solidFill>
                  <a:prstClr val="white"/>
                </a:solidFill>
              </a:rPr>
              <a:t>사용자에게 표시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C6C9804-BCED-2008-8A0B-9244C347B206}"/>
              </a:ext>
            </a:extLst>
          </p:cNvPr>
          <p:cNvSpPr/>
          <p:nvPr/>
        </p:nvSpPr>
        <p:spPr>
          <a:xfrm>
            <a:off x="8269238" y="5655647"/>
            <a:ext cx="646666" cy="64903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5444DA"/>
            </a:solidFill>
          </a:ln>
          <a:effectLst>
            <a:outerShdw blurRad="3302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07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4793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D020BF2C-C0DC-FF4C-C45C-834529C2165D}"/>
              </a:ext>
            </a:extLst>
          </p:cNvPr>
          <p:cNvSpPr/>
          <p:nvPr/>
        </p:nvSpPr>
        <p:spPr>
          <a:xfrm>
            <a:off x="937355" y="1938528"/>
            <a:ext cx="4293013" cy="4206240"/>
          </a:xfrm>
          <a:prstGeom prst="ellipse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200" b="1" dirty="0" err="1"/>
              <a:t>라이엇</a:t>
            </a:r>
            <a:r>
              <a:rPr kumimoji="1" lang="ko-KR" altLang="en-US" sz="3200" b="1" dirty="0"/>
              <a:t> 게임즈</a:t>
            </a:r>
            <a:endParaRPr kumimoji="1" lang="en-US" altLang="ko-KR" sz="3200" b="1" dirty="0"/>
          </a:p>
          <a:p>
            <a:pPr algn="ctr"/>
            <a:r>
              <a:rPr kumimoji="1" lang="ko-KR" altLang="en-US" sz="3200" b="1" dirty="0"/>
              <a:t>투자</a:t>
            </a:r>
            <a:endParaRPr kumimoji="1" lang="en-US" altLang="ko-KR" sz="3200" b="1" dirty="0"/>
          </a:p>
          <a:p>
            <a:pPr algn="ctr"/>
            <a:r>
              <a:rPr kumimoji="1" lang="en-US" altLang="ko-KR" b="1" dirty="0"/>
              <a:t>(</a:t>
            </a:r>
            <a:r>
              <a:rPr kumimoji="1" lang="ko-KR" altLang="en-US" b="1" dirty="0"/>
              <a:t>리그 오브 레전드 개발사</a:t>
            </a:r>
            <a:r>
              <a:rPr kumimoji="1" lang="en-US" altLang="ko-KR" b="1" dirty="0"/>
              <a:t>)</a:t>
            </a:r>
            <a:endParaRPr kumimoji="1" lang="ko-KR" altLang="en-US" b="1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2C9C74E6-33BE-F40E-800B-2E983CAA5E99}"/>
              </a:ext>
            </a:extLst>
          </p:cNvPr>
          <p:cNvSpPr/>
          <p:nvPr/>
        </p:nvSpPr>
        <p:spPr>
          <a:xfrm>
            <a:off x="7161371" y="1868424"/>
            <a:ext cx="4293013" cy="4206240"/>
          </a:xfrm>
          <a:prstGeom prst="ellipse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200" b="1" dirty="0"/>
              <a:t>앱 개발</a:t>
            </a:r>
            <a:endParaRPr kumimoji="1" lang="en-US" altLang="ko-KR" sz="3200" b="1" dirty="0"/>
          </a:p>
          <a:p>
            <a:pPr algn="ctr"/>
            <a:r>
              <a:rPr kumimoji="1" lang="en-US" altLang="ko-KR" b="1" dirty="0"/>
              <a:t>(</a:t>
            </a:r>
            <a:r>
              <a:rPr kumimoji="1" lang="ko-KR" altLang="en-US" b="1" dirty="0"/>
              <a:t>광고 수익</a:t>
            </a:r>
            <a:r>
              <a:rPr kumimoji="1" lang="en-US" altLang="ko-KR" b="1" dirty="0"/>
              <a:t>)</a:t>
            </a:r>
            <a:endParaRPr kumimoji="1" lang="ko-KR" altLang="en-US" b="1" dirty="0"/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27747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+mj-ea"/>
                <a:ea typeface="+mj-ea"/>
              </a:rPr>
              <a:t>PROJECT – 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수익창출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44513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모서리가 둥근 직사각형 20">
            <a:extLst>
              <a:ext uri="{FF2B5EF4-FFF2-40B4-BE49-F238E27FC236}">
                <a16:creationId xmlns:a16="http://schemas.microsoft.com/office/drawing/2014/main" id="{83EA652C-F45B-36B3-9E52-E22A81E33F5B}"/>
              </a:ext>
            </a:extLst>
          </p:cNvPr>
          <p:cNvSpPr/>
          <p:nvPr/>
        </p:nvSpPr>
        <p:spPr>
          <a:xfrm>
            <a:off x="3406432" y="1286018"/>
            <a:ext cx="5221368" cy="1267442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solidFill>
                  <a:schemeClr val="bg1"/>
                </a:solidFill>
              </a:rPr>
              <a:t>프로그램 개발 목적</a:t>
            </a:r>
            <a:endParaRPr kumimoji="1"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763F68-6084-FE18-2621-06615C05E34E}"/>
              </a:ext>
            </a:extLst>
          </p:cNvPr>
          <p:cNvSpPr txBox="1"/>
          <p:nvPr/>
        </p:nvSpPr>
        <p:spPr>
          <a:xfrm>
            <a:off x="1607915" y="4726272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FC6130-ED4A-E91C-6004-E8EBDFC6BD81}"/>
              </a:ext>
            </a:extLst>
          </p:cNvPr>
          <p:cNvSpPr txBox="1"/>
          <p:nvPr/>
        </p:nvSpPr>
        <p:spPr>
          <a:xfrm>
            <a:off x="5034064" y="4726272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C70F41-FC61-F80C-0420-E50AED0279A1}"/>
              </a:ext>
            </a:extLst>
          </p:cNvPr>
          <p:cNvSpPr txBox="1"/>
          <p:nvPr/>
        </p:nvSpPr>
        <p:spPr>
          <a:xfrm>
            <a:off x="3531533" y="1504546"/>
            <a:ext cx="50962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400" dirty="0">
                <a:solidFill>
                  <a:schemeClr val="bg1"/>
                </a:solidFill>
              </a:rPr>
              <a:t>프로그램</a:t>
            </a:r>
            <a:r>
              <a:rPr kumimoji="1" lang="ko-KR" altLang="en-US" sz="4400" dirty="0">
                <a:solidFill>
                  <a:schemeClr val="bg1"/>
                </a:solidFill>
              </a:rPr>
              <a:t> 개발 목적</a:t>
            </a:r>
            <a:endParaRPr kumimoji="1" lang="ko-Kore-KR" altLang="en-US" sz="4400" dirty="0">
              <a:solidFill>
                <a:schemeClr val="bg1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9AEFA8E-DC32-C728-B19B-F1228DDC3F62}"/>
              </a:ext>
            </a:extLst>
          </p:cNvPr>
          <p:cNvGrpSpPr/>
          <p:nvPr/>
        </p:nvGrpSpPr>
        <p:grpSpPr>
          <a:xfrm>
            <a:off x="1097280" y="3131890"/>
            <a:ext cx="9860847" cy="3169920"/>
            <a:chOff x="1097280" y="3131890"/>
            <a:chExt cx="9860847" cy="316992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A2C42F3-FD03-78D5-F2B5-274EA62332A3}"/>
                </a:ext>
              </a:extLst>
            </p:cNvPr>
            <p:cNvSpPr txBox="1"/>
            <p:nvPr/>
          </p:nvSpPr>
          <p:spPr>
            <a:xfrm>
              <a:off x="1599929" y="4288750"/>
              <a:ext cx="226215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5400" b="1" dirty="0">
                  <a:solidFill>
                    <a:schemeClr val="tx2"/>
                  </a:solidFill>
                </a:rPr>
                <a:t>편리성</a:t>
              </a:r>
              <a:endParaRPr kumimoji="1" lang="ko-Kore-KR" altLang="en-US" sz="5400" b="1" dirty="0">
                <a:solidFill>
                  <a:schemeClr val="tx2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7CF3C61-01DD-7D22-183D-A2AAB922A32C}"/>
                </a:ext>
              </a:extLst>
            </p:cNvPr>
            <p:cNvSpPr txBox="1"/>
            <p:nvPr/>
          </p:nvSpPr>
          <p:spPr>
            <a:xfrm>
              <a:off x="8627800" y="4288750"/>
              <a:ext cx="156966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5400" b="1" dirty="0">
                  <a:solidFill>
                    <a:schemeClr val="tx2"/>
                  </a:solidFill>
                </a:rPr>
                <a:t>수익</a:t>
              </a:r>
              <a:endParaRPr kumimoji="1" lang="ko-Kore-KR" altLang="en-US" sz="5400" b="1" dirty="0">
                <a:solidFill>
                  <a:schemeClr val="tx2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6D3BF60-03FE-7117-0D45-13EEDA937A20}"/>
                </a:ext>
              </a:extLst>
            </p:cNvPr>
            <p:cNvSpPr txBox="1"/>
            <p:nvPr/>
          </p:nvSpPr>
          <p:spPr>
            <a:xfrm>
              <a:off x="5666459" y="3944639"/>
              <a:ext cx="848309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sz="7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+</a:t>
              </a:r>
              <a:endParaRPr kumimoji="1" lang="ko-Kore-KR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2D1D7E0F-25C8-A7AD-67B1-32E5B73E0F4B}"/>
                </a:ext>
              </a:extLst>
            </p:cNvPr>
            <p:cNvSpPr/>
            <p:nvPr/>
          </p:nvSpPr>
          <p:spPr>
            <a:xfrm>
              <a:off x="1097280" y="3131890"/>
              <a:ext cx="3267456" cy="3169920"/>
            </a:xfrm>
            <a:prstGeom prst="ellipse">
              <a:avLst/>
            </a:prstGeom>
            <a:noFill/>
            <a:ln w="635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0A9181DC-E12F-E268-7D28-C37D0C9E2FFD}"/>
                </a:ext>
              </a:extLst>
            </p:cNvPr>
            <p:cNvSpPr/>
            <p:nvPr/>
          </p:nvSpPr>
          <p:spPr>
            <a:xfrm>
              <a:off x="7690671" y="3131890"/>
              <a:ext cx="3267456" cy="3169920"/>
            </a:xfrm>
            <a:prstGeom prst="ellipse">
              <a:avLst/>
            </a:prstGeom>
            <a:noFill/>
            <a:ln w="635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2222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23">
            <a:extLst>
              <a:ext uri="{FF2B5EF4-FFF2-40B4-BE49-F238E27FC236}">
                <a16:creationId xmlns:a16="http://schemas.microsoft.com/office/drawing/2014/main" id="{56D63398-EEE4-4E6A-BEF3-E92924A282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25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23" y="0"/>
            <a:ext cx="12226755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27">
            <a:extLst>
              <a:ext uri="{FF2B5EF4-FFF2-40B4-BE49-F238E27FC236}">
                <a16:creationId xmlns:a16="http://schemas.microsoft.com/office/drawing/2014/main" id="{C6804B24-17AC-406D-9636-1332F5DF9AE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03156" y="-2460574"/>
            <a:ext cx="6859919" cy="117772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9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23" y="-864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8000"/>
                </a:schemeClr>
              </a:gs>
              <a:gs pos="99000">
                <a:srgbClr val="000000">
                  <a:alpha val="46000"/>
                </a:srgb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31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626703">
            <a:off x="1164940" y="1025588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33">
            <a:extLst>
              <a:ext uri="{FF2B5EF4-FFF2-40B4-BE49-F238E27FC236}">
                <a16:creationId xmlns:a16="http://schemas.microsoft.com/office/drawing/2014/main" id="{570DF94D-F28F-435E-AD56-C40FC99AFAA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2409782"/>
            <a:ext cx="12221732" cy="444325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1100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35">
            <a:extLst>
              <a:ext uri="{FF2B5EF4-FFF2-40B4-BE49-F238E27FC236}">
                <a16:creationId xmlns:a16="http://schemas.microsoft.com/office/drawing/2014/main" id="{84F952EE-9AAE-4D81-BF98-35DF7133405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942096" y="-2872097"/>
            <a:ext cx="6407535" cy="12151737"/>
          </a:xfrm>
          <a:prstGeom prst="rect">
            <a:avLst/>
          </a:prstGeom>
          <a:gradFill>
            <a:gsLst>
              <a:gs pos="1000">
                <a:srgbClr val="000000">
                  <a:alpha val="33000"/>
                </a:srgb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5C8E82-B03C-2362-BF33-6AD9A8F6266F}"/>
              </a:ext>
            </a:extLst>
          </p:cNvPr>
          <p:cNvSpPr txBox="1"/>
          <p:nvPr/>
        </p:nvSpPr>
        <p:spPr>
          <a:xfrm>
            <a:off x="4244454" y="3006586"/>
            <a:ext cx="7284935" cy="27322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en-US" alt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어떻게</a:t>
            </a:r>
            <a:r>
              <a:rPr kumimoji="1" lang="en-US" altLang="ko-KR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kumimoji="1" lang="ko-KR" alt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프로그램 개발로 수익 창출</a:t>
            </a:r>
            <a:r>
              <a:rPr kumimoji="1" lang="en-US" altLang="ko-KR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?</a:t>
            </a:r>
            <a:endParaRPr kumimoji="1" lang="en-US" altLang="en-US" sz="4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26603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산업혁명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&amp;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4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차 산업혁명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FE1FFF3-4E2F-7470-4F37-9061342D6791}"/>
              </a:ext>
            </a:extLst>
          </p:cNvPr>
          <p:cNvGrpSpPr/>
          <p:nvPr/>
        </p:nvGrpSpPr>
        <p:grpSpPr>
          <a:xfrm>
            <a:off x="651936" y="1282826"/>
            <a:ext cx="2678258" cy="604560"/>
            <a:chOff x="921952" y="1413976"/>
            <a:chExt cx="2678258" cy="604560"/>
          </a:xfrm>
        </p:grpSpPr>
        <p:sp>
          <p:nvSpPr>
            <p:cNvPr id="3" name="사각형: 둥근 모서리 46">
              <a:extLst>
                <a:ext uri="{FF2B5EF4-FFF2-40B4-BE49-F238E27FC236}">
                  <a16:creationId xmlns:a16="http://schemas.microsoft.com/office/drawing/2014/main" id="{9D848548-70E1-EA52-E858-36BB18109866}"/>
                </a:ext>
              </a:extLst>
            </p:cNvPr>
            <p:cNvSpPr/>
            <p:nvPr/>
          </p:nvSpPr>
          <p:spPr>
            <a:xfrm>
              <a:off x="990486" y="1413976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ko-KR" altLang="en-US" b="1" dirty="0">
                  <a:solidFill>
                    <a:prstClr val="white"/>
                  </a:solidFill>
                </a:rPr>
                <a:t>산업 혁명</a:t>
              </a: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08DB3870-3F85-E0BB-6CA2-A86E104FD725}"/>
                </a:ext>
              </a:extLst>
            </p:cNvPr>
            <p:cNvSpPr/>
            <p:nvPr/>
          </p:nvSpPr>
          <p:spPr>
            <a:xfrm>
              <a:off x="921952" y="1413976"/>
              <a:ext cx="604559" cy="6045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2AD1423-E34D-69C8-8250-C11495E16D97}"/>
              </a:ext>
            </a:extLst>
          </p:cNvPr>
          <p:cNvGrpSpPr/>
          <p:nvPr/>
        </p:nvGrpSpPr>
        <p:grpSpPr>
          <a:xfrm>
            <a:off x="976045" y="2102296"/>
            <a:ext cx="9330833" cy="4244009"/>
            <a:chOff x="976045" y="2102296"/>
            <a:chExt cx="9330833" cy="424400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97C0D10-E7F9-FDF4-DEB5-7509C77B2153}"/>
                </a:ext>
              </a:extLst>
            </p:cNvPr>
            <p:cNvSpPr txBox="1"/>
            <p:nvPr/>
          </p:nvSpPr>
          <p:spPr>
            <a:xfrm>
              <a:off x="1166093" y="2401023"/>
              <a:ext cx="8542723" cy="36009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dirty="0">
                  <a:latin typeface="+mn-ea"/>
                </a:rPr>
                <a:t>기술적 혁신의 영향을 받아 정치</a:t>
              </a:r>
              <a:r>
                <a:rPr kumimoji="1" lang="en-US" altLang="ko-KR" dirty="0">
                  <a:latin typeface="+mn-ea"/>
                </a:rPr>
                <a:t>,</a:t>
              </a:r>
              <a:r>
                <a:rPr kumimoji="1" lang="ko-KR" altLang="en-US" dirty="0">
                  <a:latin typeface="+mn-ea"/>
                </a:rPr>
                <a:t>경제</a:t>
              </a:r>
              <a:r>
                <a:rPr kumimoji="1" lang="en-US" altLang="ko-KR" dirty="0">
                  <a:latin typeface="+mn-ea"/>
                </a:rPr>
                <a:t>,</a:t>
              </a:r>
              <a:r>
                <a:rPr kumimoji="1" lang="ko-KR" altLang="en-US" dirty="0">
                  <a:latin typeface="+mn-ea"/>
                </a:rPr>
                <a:t>사회</a:t>
              </a:r>
              <a:r>
                <a:rPr kumimoji="1" lang="en-US" altLang="ko-KR" dirty="0">
                  <a:latin typeface="+mn-ea"/>
                </a:rPr>
                <a:t>,</a:t>
              </a:r>
              <a:r>
                <a:rPr kumimoji="1" lang="ko-KR" altLang="en-US" dirty="0">
                  <a:latin typeface="+mn-ea"/>
                </a:rPr>
                <a:t>문화 등에 대한 부분이 크게 바뀐 현상</a:t>
              </a:r>
              <a:endParaRPr kumimoji="1" lang="en-US" altLang="ko-KR" dirty="0">
                <a:latin typeface="+mn-ea"/>
              </a:endParaRPr>
            </a:p>
            <a:p>
              <a:endParaRPr kumimoji="1" lang="en-US" altLang="ko-KR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ko-KR" dirty="0">
                  <a:latin typeface="+mn-ea"/>
                </a:rPr>
                <a:t>1</a:t>
              </a:r>
              <a:r>
                <a:rPr kumimoji="1" lang="ko-KR" altLang="en-US" dirty="0" err="1">
                  <a:latin typeface="+mn-ea"/>
                </a:rPr>
                <a:t>차산업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en-US" altLang="ko-KR" dirty="0">
                  <a:latin typeface="+mn-ea"/>
                </a:rPr>
                <a:t>: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en-US" altLang="ko-KR" sz="1400" dirty="0">
                  <a:latin typeface="+mn-ea"/>
                </a:rPr>
                <a:t>(</a:t>
              </a:r>
              <a:r>
                <a:rPr kumimoji="1" lang="ko-KR" altLang="en-US" sz="1400" dirty="0">
                  <a:latin typeface="+mn-ea"/>
                </a:rPr>
                <a:t>방적기</a:t>
              </a:r>
              <a:r>
                <a:rPr kumimoji="1" lang="en-US" altLang="ko-KR" sz="1400" dirty="0">
                  <a:latin typeface="+mn-ea"/>
                </a:rPr>
                <a:t>,</a:t>
              </a:r>
              <a:r>
                <a:rPr kumimoji="1" lang="ko-KR" altLang="en-US" sz="1400" dirty="0">
                  <a:latin typeface="+mn-ea"/>
                </a:rPr>
                <a:t>방직기</a:t>
              </a:r>
              <a:r>
                <a:rPr kumimoji="1" lang="en-US" altLang="ko-KR" sz="1400" dirty="0">
                  <a:latin typeface="+mn-ea"/>
                </a:rPr>
                <a:t>,</a:t>
              </a:r>
              <a:r>
                <a:rPr kumimoji="1" lang="ko-KR" altLang="en-US" sz="1400" dirty="0">
                  <a:latin typeface="+mn-ea"/>
                </a:rPr>
                <a:t>증기기관 등 기계로 대처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r>
                <a:rPr kumimoji="1" lang="ko-KR" altLang="en-US" sz="1600" dirty="0">
                  <a:latin typeface="+mn-ea"/>
                </a:rPr>
                <a:t>    </a:t>
              </a:r>
              <a:endParaRPr kumimoji="1" lang="en-US" altLang="ko-KR" sz="1600" dirty="0">
                <a:latin typeface="+mn-ea"/>
              </a:endParaRPr>
            </a:p>
            <a:p>
              <a:r>
                <a:rPr kumimoji="1" lang="ko-KR" altLang="en-US" sz="1600" dirty="0">
                  <a:latin typeface="+mn-ea"/>
                </a:rPr>
                <a:t>    </a:t>
              </a:r>
              <a:r>
                <a:rPr kumimoji="1" lang="en-US" altLang="ko-KR" sz="1600" dirty="0">
                  <a:latin typeface="+mn-ea"/>
                </a:rPr>
                <a:t>18</a:t>
              </a:r>
              <a:r>
                <a:rPr kumimoji="1" lang="ko-KR" altLang="en-US" sz="1600" dirty="0">
                  <a:latin typeface="+mn-ea"/>
                </a:rPr>
                <a:t>세기 중엽 영국에서 시작된 기술혁신과 이에 수반하여 일어난 사회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경제 구조의 변혁</a:t>
              </a:r>
              <a:endParaRPr kumimoji="1" lang="en-US" altLang="ko-KR" sz="1600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endParaRPr kumimoji="1" lang="en-US" altLang="ko-KR" sz="1600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ko-KR" dirty="0">
                  <a:latin typeface="+mn-ea"/>
                </a:rPr>
                <a:t>2</a:t>
              </a:r>
              <a:r>
                <a:rPr kumimoji="1" lang="ko-KR" altLang="en-US" dirty="0" err="1">
                  <a:latin typeface="+mn-ea"/>
                </a:rPr>
                <a:t>차산업</a:t>
              </a:r>
              <a:r>
                <a:rPr kumimoji="1" lang="en-US" altLang="ko-KR" dirty="0">
                  <a:latin typeface="+mn-ea"/>
                </a:rPr>
                <a:t>. :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en-US" altLang="ko-KR" sz="1400" dirty="0">
                  <a:latin typeface="+mn-ea"/>
                </a:rPr>
                <a:t>(</a:t>
              </a:r>
              <a:r>
                <a:rPr kumimoji="1" lang="ko-KR" altLang="en-US" sz="1400" dirty="0">
                  <a:latin typeface="+mn-ea"/>
                </a:rPr>
                <a:t>전기</a:t>
              </a:r>
              <a:r>
                <a:rPr kumimoji="1" lang="en-US" altLang="ko-KR" sz="1400" dirty="0">
                  <a:latin typeface="+mn-ea"/>
                </a:rPr>
                <a:t>,</a:t>
              </a:r>
              <a:r>
                <a:rPr kumimoji="1" lang="ko-KR" altLang="en-US" sz="1400" dirty="0">
                  <a:latin typeface="+mn-ea"/>
                </a:rPr>
                <a:t>자동차</a:t>
              </a:r>
              <a:r>
                <a:rPr kumimoji="1" lang="en-US" altLang="ko-KR" sz="1400" dirty="0">
                  <a:latin typeface="+mn-ea"/>
                </a:rPr>
                <a:t>,</a:t>
              </a:r>
              <a:r>
                <a:rPr kumimoji="1" lang="ko-KR" altLang="en-US" sz="1400" dirty="0">
                  <a:latin typeface="+mn-ea"/>
                </a:rPr>
                <a:t> 컨베이어벨트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pPr marL="285750" indent="-285750">
                <a:buFontTx/>
                <a:buChar char="-"/>
              </a:pPr>
              <a:endParaRPr kumimoji="1" lang="en-US" altLang="ko-KR" dirty="0">
                <a:latin typeface="+mn-ea"/>
              </a:endParaRPr>
            </a:p>
            <a:p>
              <a:r>
                <a:rPr kumimoji="1" lang="ko-KR" altLang="en-US" dirty="0">
                  <a:latin typeface="+mn-ea"/>
                </a:rPr>
                <a:t>    </a:t>
              </a:r>
              <a:r>
                <a:rPr kumimoji="1" lang="en-US" altLang="ko-KR" sz="1600" dirty="0">
                  <a:latin typeface="+mn-ea"/>
                </a:rPr>
                <a:t>19</a:t>
              </a:r>
              <a:r>
                <a:rPr kumimoji="1" lang="ko-KR" altLang="en-US" sz="1600" dirty="0">
                  <a:latin typeface="+mn-ea"/>
                </a:rPr>
                <a:t>세기 말 미국과 독일을 중심으로</a:t>
              </a:r>
              <a:r>
                <a:rPr kumimoji="1" lang="en-US" altLang="ko-KR" sz="1600" dirty="0">
                  <a:latin typeface="+mn-ea"/>
                </a:rPr>
                <a:t> </a:t>
              </a:r>
              <a:r>
                <a:rPr kumimoji="1" lang="ko-KR" altLang="en-US" sz="1600" dirty="0">
                  <a:latin typeface="+mn-ea"/>
                </a:rPr>
                <a:t>진행된 철강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 화학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 자동차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 전기 등의 기술혁신</a:t>
              </a:r>
              <a:endParaRPr kumimoji="1" lang="en-US" altLang="ko-KR" sz="1600" dirty="0">
                <a:latin typeface="+mn-ea"/>
              </a:endParaRPr>
            </a:p>
            <a:p>
              <a:endParaRPr kumimoji="1" lang="en-US" altLang="ko-KR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ko-KR" dirty="0">
                  <a:latin typeface="+mn-ea"/>
                </a:rPr>
                <a:t>3</a:t>
              </a:r>
              <a:r>
                <a:rPr kumimoji="1" lang="ko-KR" altLang="en-US" dirty="0" err="1">
                  <a:latin typeface="+mn-ea"/>
                </a:rPr>
                <a:t>차산업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en-US" altLang="ko-KR" dirty="0">
                  <a:latin typeface="+mn-ea"/>
                </a:rPr>
                <a:t>: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en-US" altLang="ko-KR" sz="1400" dirty="0">
                  <a:latin typeface="+mn-ea"/>
                </a:rPr>
                <a:t>(2~3</a:t>
              </a:r>
              <a:r>
                <a:rPr kumimoji="1" lang="ko-KR" altLang="en-US" sz="1400" dirty="0">
                  <a:latin typeface="+mn-ea"/>
                </a:rPr>
                <a:t>일 걸리던 문서작업이 몇 시간 안에 이루어짐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endParaRPr kumimoji="1" lang="en-US" altLang="ko-KR" dirty="0">
                <a:latin typeface="+mn-ea"/>
              </a:endParaRPr>
            </a:p>
            <a:p>
              <a:r>
                <a:rPr kumimoji="1" lang="ko-KR" altLang="en-US" dirty="0">
                  <a:latin typeface="+mn-ea"/>
                </a:rPr>
                <a:t>    </a:t>
              </a:r>
              <a:r>
                <a:rPr kumimoji="1" lang="en-US" altLang="ko-KR" sz="1600" dirty="0">
                  <a:latin typeface="+mn-ea"/>
                </a:rPr>
                <a:t>20</a:t>
              </a:r>
              <a:r>
                <a:rPr kumimoji="1" lang="ko-KR" altLang="en-US" sz="1600" dirty="0">
                  <a:latin typeface="+mn-ea"/>
                </a:rPr>
                <a:t>세기 중반 컴퓨터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 인공위성</a:t>
              </a:r>
              <a:r>
                <a:rPr kumimoji="1" lang="en-US" altLang="ko-KR" sz="1600" dirty="0">
                  <a:latin typeface="+mn-ea"/>
                </a:rPr>
                <a:t>,</a:t>
              </a:r>
              <a:r>
                <a:rPr kumimoji="1" lang="ko-KR" altLang="en-US" sz="1600" dirty="0">
                  <a:latin typeface="+mn-ea"/>
                </a:rPr>
                <a:t> 인터넷의 발명으로 촉진되어 일어난 산업혁명</a:t>
              </a:r>
              <a:endParaRPr kumimoji="1" lang="en-US" altLang="ko-KR" sz="1600" dirty="0">
                <a:latin typeface="+mn-ea"/>
              </a:endParaRPr>
            </a:p>
          </p:txBody>
        </p:sp>
        <p:cxnSp>
          <p:nvCxnSpPr>
            <p:cNvPr id="26" name="직선 연결선 50">
              <a:extLst>
                <a:ext uri="{FF2B5EF4-FFF2-40B4-BE49-F238E27FC236}">
                  <a16:creationId xmlns:a16="http://schemas.microsoft.com/office/drawing/2014/main" id="{7730E12E-5D91-F057-6AC4-5561CA0F6080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2102296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50">
              <a:extLst>
                <a:ext uri="{FF2B5EF4-FFF2-40B4-BE49-F238E27FC236}">
                  <a16:creationId xmlns:a16="http://schemas.microsoft.com/office/drawing/2014/main" id="{FBE94210-75A0-98DF-64E6-BCDC3E702C2B}"/>
                </a:ext>
              </a:extLst>
            </p:cNvPr>
            <p:cNvCxnSpPr>
              <a:cxnSpLocks/>
            </p:cNvCxnSpPr>
            <p:nvPr/>
          </p:nvCxnSpPr>
          <p:spPr>
            <a:xfrm>
              <a:off x="10306878" y="2102296"/>
              <a:ext cx="0" cy="4244009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50">
              <a:extLst>
                <a:ext uri="{FF2B5EF4-FFF2-40B4-BE49-F238E27FC236}">
                  <a16:creationId xmlns:a16="http://schemas.microsoft.com/office/drawing/2014/main" id="{35BEC36F-EDAF-4C32-6CEA-AFE0EAB7D239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6346305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15220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산업혁명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&amp;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4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차 산업혁명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FE1FFF3-4E2F-7470-4F37-9061342D6791}"/>
              </a:ext>
            </a:extLst>
          </p:cNvPr>
          <p:cNvGrpSpPr/>
          <p:nvPr/>
        </p:nvGrpSpPr>
        <p:grpSpPr>
          <a:xfrm>
            <a:off x="651936" y="1282826"/>
            <a:ext cx="2678258" cy="604560"/>
            <a:chOff x="921952" y="1413976"/>
            <a:chExt cx="2678258" cy="604560"/>
          </a:xfrm>
        </p:grpSpPr>
        <p:sp>
          <p:nvSpPr>
            <p:cNvPr id="3" name="사각형: 둥근 모서리 46">
              <a:extLst>
                <a:ext uri="{FF2B5EF4-FFF2-40B4-BE49-F238E27FC236}">
                  <a16:creationId xmlns:a16="http://schemas.microsoft.com/office/drawing/2014/main" id="{9D848548-70E1-EA52-E858-36BB18109866}"/>
                </a:ext>
              </a:extLst>
            </p:cNvPr>
            <p:cNvSpPr/>
            <p:nvPr/>
          </p:nvSpPr>
          <p:spPr>
            <a:xfrm>
              <a:off x="990486" y="1413976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ko-KR" altLang="en-US" b="1" dirty="0">
                  <a:solidFill>
                    <a:prstClr val="white"/>
                  </a:solidFill>
                </a:rPr>
                <a:t>산업 혁명</a:t>
              </a: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08DB3870-3F85-E0BB-6CA2-A86E104FD725}"/>
                </a:ext>
              </a:extLst>
            </p:cNvPr>
            <p:cNvSpPr/>
            <p:nvPr/>
          </p:nvSpPr>
          <p:spPr>
            <a:xfrm>
              <a:off x="921952" y="1413976"/>
              <a:ext cx="604559" cy="6045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2AD1423-E34D-69C8-8250-C11495E16D97}"/>
              </a:ext>
            </a:extLst>
          </p:cNvPr>
          <p:cNvGrpSpPr/>
          <p:nvPr/>
        </p:nvGrpSpPr>
        <p:grpSpPr>
          <a:xfrm>
            <a:off x="976045" y="2102296"/>
            <a:ext cx="9330833" cy="4244009"/>
            <a:chOff x="976045" y="2102296"/>
            <a:chExt cx="9330833" cy="424400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97C0D10-E7F9-FDF4-DEB5-7509C77B2153}"/>
                </a:ext>
              </a:extLst>
            </p:cNvPr>
            <p:cNvSpPr txBox="1"/>
            <p:nvPr/>
          </p:nvSpPr>
          <p:spPr>
            <a:xfrm>
              <a:off x="1166093" y="2401023"/>
              <a:ext cx="8337539" cy="3570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dirty="0">
                  <a:latin typeface="+mn-ea"/>
                </a:rPr>
                <a:t> 정보통신기술</a:t>
              </a:r>
              <a:r>
                <a:rPr kumimoji="1" lang="en-US" altLang="ko-KR" dirty="0">
                  <a:latin typeface="+mn-ea"/>
                </a:rPr>
                <a:t>(ICT)</a:t>
              </a:r>
              <a:r>
                <a:rPr kumimoji="1" lang="ko-KR" altLang="en-US" dirty="0">
                  <a:latin typeface="+mn-ea"/>
                </a:rPr>
                <a:t>의 융합으로 이뤄지는 차세대 산업혁명</a:t>
              </a:r>
              <a:endParaRPr kumimoji="1" lang="en-US" altLang="ko-KR" dirty="0">
                <a:latin typeface="+mn-ea"/>
              </a:endParaRPr>
            </a:p>
            <a:p>
              <a:endParaRPr kumimoji="1" lang="en-US" altLang="ko-KR" dirty="0">
                <a:latin typeface="+mn-ea"/>
              </a:endParaRPr>
            </a:p>
            <a:p>
              <a:endParaRPr kumimoji="1" lang="en-US" altLang="ko-KR" dirty="0">
                <a:latin typeface="+mn-ea"/>
              </a:endParaRPr>
            </a:p>
            <a:p>
              <a:r>
                <a:rPr kumimoji="1" lang="en-US" altLang="ko-KR" dirty="0">
                  <a:latin typeface="+mn-ea"/>
                </a:rPr>
                <a:t>:</a:t>
              </a:r>
              <a:r>
                <a:rPr kumimoji="1" lang="ko-KR" altLang="en-US" dirty="0">
                  <a:latin typeface="+mn-ea"/>
                </a:rPr>
                <a:t> </a:t>
              </a:r>
              <a:r>
                <a:rPr kumimoji="1" lang="ko-KR" altLang="en-US" sz="1600" dirty="0">
                  <a:latin typeface="+mn-ea"/>
                </a:rPr>
                <a:t>제 </a:t>
              </a:r>
              <a:r>
                <a:rPr kumimoji="1" lang="en-US" altLang="ko-KR" sz="1600" dirty="0">
                  <a:latin typeface="+mn-ea"/>
                </a:rPr>
                <a:t>4</a:t>
              </a:r>
              <a:r>
                <a:rPr kumimoji="1" lang="ko-KR" altLang="en-US" sz="1600" dirty="0">
                  <a:latin typeface="+mn-ea"/>
                </a:rPr>
                <a:t>차 산업 대표적인 기술은 빅데이터와 </a:t>
              </a:r>
              <a:r>
                <a:rPr kumimoji="1" lang="en-US" altLang="ko-KR" sz="1600" dirty="0">
                  <a:latin typeface="+mn-ea"/>
                </a:rPr>
                <a:t>IoT(</a:t>
              </a:r>
              <a:r>
                <a:rPr kumimoji="1" lang="ko-KR" altLang="en-US" sz="1600" dirty="0">
                  <a:latin typeface="+mn-ea"/>
                </a:rPr>
                <a:t>사물인터넷</a:t>
              </a:r>
              <a:r>
                <a:rPr kumimoji="1" lang="en-US" altLang="ko-KR" sz="1600" dirty="0">
                  <a:latin typeface="+mn-ea"/>
                </a:rPr>
                <a:t>)</a:t>
              </a:r>
              <a:r>
                <a:rPr kumimoji="1" lang="ko-KR" altLang="en-US" sz="1600" dirty="0">
                  <a:latin typeface="+mn-ea"/>
                </a:rPr>
                <a:t> 그리고 클라우드 컴퓨팅 기술</a:t>
              </a:r>
              <a:endParaRPr kumimoji="1" lang="en-US" altLang="ko-KR" sz="1600" dirty="0">
                <a:latin typeface="+mn-ea"/>
              </a:endParaRPr>
            </a:p>
            <a:p>
              <a:endParaRPr kumimoji="1" lang="en-US" altLang="ko-KR" sz="1600" dirty="0">
                <a:latin typeface="+mn-ea"/>
              </a:endParaRPr>
            </a:p>
            <a:p>
              <a:endParaRPr kumimoji="1" lang="en-US" altLang="ko-KR" sz="1600" dirty="0">
                <a:latin typeface="+mn-ea"/>
              </a:endParaRPr>
            </a:p>
            <a:p>
              <a:endParaRPr kumimoji="1" lang="en-US" altLang="ko-KR" sz="1600" dirty="0">
                <a:latin typeface="+mn-ea"/>
              </a:endParaRPr>
            </a:p>
            <a:p>
              <a:endParaRPr kumimoji="1" lang="en-US" altLang="ko-KR" sz="1600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ko-KR" sz="1600" dirty="0">
                  <a:latin typeface="+mn-ea"/>
                </a:rPr>
                <a:t>Big Data</a:t>
              </a:r>
            </a:p>
            <a:p>
              <a:r>
                <a:rPr kumimoji="1" lang="en-US" altLang="ko-KR" sz="1600" dirty="0">
                  <a:latin typeface="+mn-ea"/>
                </a:rPr>
                <a:t>    </a:t>
              </a:r>
            </a:p>
            <a:p>
              <a:r>
                <a:rPr kumimoji="1" lang="en-US" altLang="ko-KR" sz="1600" dirty="0">
                  <a:latin typeface="+mn-ea"/>
                </a:rPr>
                <a:t>    :</a:t>
              </a:r>
              <a:r>
                <a:rPr kumimoji="1" lang="ko-KR" altLang="en-US" sz="1600" dirty="0">
                  <a:latin typeface="+mn-ea"/>
                </a:rPr>
                <a:t> </a:t>
              </a:r>
              <a:r>
                <a:rPr kumimoji="1" lang="en-US" altLang="ko-KR" sz="1400" dirty="0">
                  <a:latin typeface="+mn-ea"/>
                </a:rPr>
                <a:t>4</a:t>
              </a:r>
              <a:r>
                <a:rPr kumimoji="1" lang="ko-KR" altLang="en-US" sz="1400" dirty="0">
                  <a:latin typeface="+mn-ea"/>
                </a:rPr>
                <a:t>차 산업혁명의 핵심 기술 중 하나의 빅데이터는 단어 그대로 많은 데이터를 일컫는 단어</a:t>
              </a:r>
              <a:r>
                <a:rPr kumimoji="1" lang="en-US" altLang="ko-KR" sz="1400" dirty="0">
                  <a:latin typeface="+mn-ea"/>
                </a:rPr>
                <a:t>.</a:t>
              </a:r>
            </a:p>
            <a:p>
              <a:r>
                <a:rPr kumimoji="1" lang="ko-KR" altLang="en-US" sz="1400" dirty="0">
                  <a:latin typeface="+mn-ea"/>
                </a:rPr>
                <a:t>     </a:t>
              </a:r>
              <a:r>
                <a:rPr kumimoji="1" lang="en-US" altLang="ko-KR" sz="1400" dirty="0">
                  <a:latin typeface="+mn-ea"/>
                </a:rPr>
                <a:t>(</a:t>
              </a:r>
              <a:r>
                <a:rPr kumimoji="1" lang="ko-KR" altLang="en-US" sz="1400" dirty="0">
                  <a:latin typeface="+mn-ea"/>
                </a:rPr>
                <a:t>과거에는 데이터가 많이 있다고 하더라도 관리를 하는 데에 있어서 기술력의 한계치가 </a:t>
              </a:r>
              <a:r>
                <a:rPr kumimoji="1" lang="ko-KR" altLang="en-US" sz="1400" dirty="0" err="1">
                  <a:latin typeface="+mn-ea"/>
                </a:rPr>
                <a:t>있다보니</a:t>
              </a:r>
              <a:endParaRPr kumimoji="1" lang="en-US" altLang="ko-KR" sz="1400" dirty="0">
                <a:latin typeface="+mn-ea"/>
              </a:endParaRPr>
            </a:p>
            <a:p>
              <a:r>
                <a:rPr kumimoji="1" lang="ko-KR" altLang="en-US" sz="1400" dirty="0">
                  <a:latin typeface="+mn-ea"/>
                </a:rPr>
                <a:t>     별 의미가 없었으나 현재에는 </a:t>
              </a:r>
              <a:r>
                <a:rPr kumimoji="1" lang="en-US" altLang="ko-KR" sz="1400" dirty="0">
                  <a:latin typeface="+mn-ea"/>
                </a:rPr>
                <a:t>IT</a:t>
              </a:r>
              <a:r>
                <a:rPr kumimoji="1" lang="ko-KR" altLang="en-US" sz="1400" dirty="0">
                  <a:latin typeface="+mn-ea"/>
                </a:rPr>
                <a:t> 기술의 발전으로 인하여 효율적으로 관리를 할 수 있게 됨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endParaRPr kumimoji="1" lang="en-US" altLang="ko-KR" sz="1400" dirty="0">
                <a:latin typeface="+mn-ea"/>
              </a:endParaRPr>
            </a:p>
          </p:txBody>
        </p:sp>
        <p:cxnSp>
          <p:nvCxnSpPr>
            <p:cNvPr id="26" name="직선 연결선 50">
              <a:extLst>
                <a:ext uri="{FF2B5EF4-FFF2-40B4-BE49-F238E27FC236}">
                  <a16:creationId xmlns:a16="http://schemas.microsoft.com/office/drawing/2014/main" id="{7730E12E-5D91-F057-6AC4-5561CA0F6080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2102296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50">
              <a:extLst>
                <a:ext uri="{FF2B5EF4-FFF2-40B4-BE49-F238E27FC236}">
                  <a16:creationId xmlns:a16="http://schemas.microsoft.com/office/drawing/2014/main" id="{FBE94210-75A0-98DF-64E6-BCDC3E702C2B}"/>
                </a:ext>
              </a:extLst>
            </p:cNvPr>
            <p:cNvCxnSpPr>
              <a:cxnSpLocks/>
            </p:cNvCxnSpPr>
            <p:nvPr/>
          </p:nvCxnSpPr>
          <p:spPr>
            <a:xfrm>
              <a:off x="10306878" y="2102296"/>
              <a:ext cx="0" cy="4244009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50">
              <a:extLst>
                <a:ext uri="{FF2B5EF4-FFF2-40B4-BE49-F238E27FC236}">
                  <a16:creationId xmlns:a16="http://schemas.microsoft.com/office/drawing/2014/main" id="{35BEC36F-EDAF-4C32-6CEA-AFE0EAB7D239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6346305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EEF56AF7-E9C3-5E3C-DFFB-ADBBF2A6E6B7}"/>
              </a:ext>
            </a:extLst>
          </p:cNvPr>
          <p:cNvGrpSpPr/>
          <p:nvPr/>
        </p:nvGrpSpPr>
        <p:grpSpPr>
          <a:xfrm>
            <a:off x="651936" y="1282826"/>
            <a:ext cx="2678258" cy="604560"/>
            <a:chOff x="921952" y="1413976"/>
            <a:chExt cx="2678258" cy="604560"/>
          </a:xfrm>
        </p:grpSpPr>
        <p:sp>
          <p:nvSpPr>
            <p:cNvPr id="6" name="사각형: 둥근 모서리 46">
              <a:extLst>
                <a:ext uri="{FF2B5EF4-FFF2-40B4-BE49-F238E27FC236}">
                  <a16:creationId xmlns:a16="http://schemas.microsoft.com/office/drawing/2014/main" id="{30473C72-1C7D-5AAF-997D-7CDDA7F5B544}"/>
                </a:ext>
              </a:extLst>
            </p:cNvPr>
            <p:cNvSpPr/>
            <p:nvPr/>
          </p:nvSpPr>
          <p:spPr>
            <a:xfrm>
              <a:off x="990486" y="1413976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b="1" dirty="0">
                  <a:solidFill>
                    <a:prstClr val="white"/>
                  </a:solidFill>
                </a:rPr>
                <a:t>4</a:t>
              </a:r>
              <a:r>
                <a:rPr lang="ko-KR" altLang="en-US" b="1" dirty="0">
                  <a:solidFill>
                    <a:prstClr val="white"/>
                  </a:solidFill>
                </a:rPr>
                <a:t>차 산업혁명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055670F5-94A2-7CD2-937D-419C31BF0258}"/>
                </a:ext>
              </a:extLst>
            </p:cNvPr>
            <p:cNvSpPr/>
            <p:nvPr/>
          </p:nvSpPr>
          <p:spPr>
            <a:xfrm>
              <a:off x="921952" y="1413976"/>
              <a:ext cx="604559" cy="6045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7534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산업혁명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&amp;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 </a:t>
            </a:r>
            <a:r>
              <a:rPr lang="en-US" altLang="ko-KR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4</a:t>
            </a:r>
            <a:r>
              <a:rPr lang="ko-KR" altLang="en-US" sz="2400" b="1" kern="0" dirty="0">
                <a:ln w="12700">
                  <a:noFill/>
                </a:ln>
                <a:solidFill>
                  <a:prstClr val="white"/>
                </a:solidFill>
                <a:latin typeface="+mj-ea"/>
                <a:ea typeface="+mj-ea"/>
              </a:rPr>
              <a:t>차 산업혁명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FE1FFF3-4E2F-7470-4F37-9061342D6791}"/>
              </a:ext>
            </a:extLst>
          </p:cNvPr>
          <p:cNvGrpSpPr/>
          <p:nvPr/>
        </p:nvGrpSpPr>
        <p:grpSpPr>
          <a:xfrm>
            <a:off x="651936" y="1282826"/>
            <a:ext cx="2678258" cy="604560"/>
            <a:chOff x="921952" y="1413976"/>
            <a:chExt cx="2678258" cy="604560"/>
          </a:xfrm>
        </p:grpSpPr>
        <p:sp>
          <p:nvSpPr>
            <p:cNvPr id="3" name="사각형: 둥근 모서리 46">
              <a:extLst>
                <a:ext uri="{FF2B5EF4-FFF2-40B4-BE49-F238E27FC236}">
                  <a16:creationId xmlns:a16="http://schemas.microsoft.com/office/drawing/2014/main" id="{9D848548-70E1-EA52-E858-36BB18109866}"/>
                </a:ext>
              </a:extLst>
            </p:cNvPr>
            <p:cNvSpPr/>
            <p:nvPr/>
          </p:nvSpPr>
          <p:spPr>
            <a:xfrm>
              <a:off x="990486" y="1413976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ko-KR" altLang="en-US" b="1" dirty="0">
                  <a:solidFill>
                    <a:prstClr val="white"/>
                  </a:solidFill>
                </a:rPr>
                <a:t>산업 혁명</a:t>
              </a: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08DB3870-3F85-E0BB-6CA2-A86E104FD725}"/>
                </a:ext>
              </a:extLst>
            </p:cNvPr>
            <p:cNvSpPr/>
            <p:nvPr/>
          </p:nvSpPr>
          <p:spPr>
            <a:xfrm>
              <a:off x="921952" y="1413976"/>
              <a:ext cx="604559" cy="6045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01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2AD1423-E34D-69C8-8250-C11495E16D97}"/>
              </a:ext>
            </a:extLst>
          </p:cNvPr>
          <p:cNvGrpSpPr/>
          <p:nvPr/>
        </p:nvGrpSpPr>
        <p:grpSpPr>
          <a:xfrm>
            <a:off x="976045" y="2102296"/>
            <a:ext cx="9330833" cy="4244009"/>
            <a:chOff x="976045" y="2102296"/>
            <a:chExt cx="9330833" cy="424400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97C0D10-E7F9-FDF4-DEB5-7509C77B2153}"/>
                </a:ext>
              </a:extLst>
            </p:cNvPr>
            <p:cNvSpPr txBox="1"/>
            <p:nvPr/>
          </p:nvSpPr>
          <p:spPr>
            <a:xfrm>
              <a:off x="1166093" y="2719083"/>
              <a:ext cx="9041258" cy="31085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kumimoji="1" lang="en-US" altLang="ko-KR" sz="1600" dirty="0">
                  <a:latin typeface="+mn-ea"/>
                </a:rPr>
                <a:t>IoT(Internet</a:t>
              </a:r>
              <a:r>
                <a:rPr kumimoji="1" lang="ko-KR" altLang="en-US" sz="1600" dirty="0">
                  <a:latin typeface="+mn-ea"/>
                </a:rPr>
                <a:t> </a:t>
              </a:r>
              <a:r>
                <a:rPr kumimoji="1" lang="en-US" altLang="ko-KR" sz="1600" dirty="0">
                  <a:latin typeface="+mn-ea"/>
                </a:rPr>
                <a:t>of</a:t>
              </a:r>
              <a:r>
                <a:rPr kumimoji="1" lang="ko-KR" altLang="en-US" sz="1600" dirty="0">
                  <a:latin typeface="+mn-ea"/>
                </a:rPr>
                <a:t> </a:t>
              </a:r>
              <a:r>
                <a:rPr kumimoji="1" lang="en-US" altLang="ko-KR" sz="1600" dirty="0">
                  <a:latin typeface="+mn-ea"/>
                </a:rPr>
                <a:t>Things)</a:t>
              </a:r>
            </a:p>
            <a:p>
              <a:pPr marL="285750" indent="-285750">
                <a:buFontTx/>
                <a:buChar char="-"/>
              </a:pPr>
              <a:endParaRPr kumimoji="1" lang="en-US" altLang="ko-KR" sz="1600" dirty="0">
                <a:latin typeface="+mn-ea"/>
              </a:endParaRPr>
            </a:p>
            <a:p>
              <a:r>
                <a:rPr kumimoji="1" lang="ko-KR" altLang="en-US" sz="1600" dirty="0">
                  <a:latin typeface="+mn-ea"/>
                </a:rPr>
                <a:t>     </a:t>
              </a:r>
              <a:r>
                <a:rPr kumimoji="1" lang="en-US" altLang="ko-KR" sz="1600" dirty="0">
                  <a:latin typeface="+mn-ea"/>
                </a:rPr>
                <a:t>:</a:t>
              </a:r>
              <a:r>
                <a:rPr kumimoji="1" lang="ko-KR" altLang="en-US" sz="1600" dirty="0">
                  <a:latin typeface="+mn-ea"/>
                </a:rPr>
                <a:t> </a:t>
              </a:r>
              <a:r>
                <a:rPr kumimoji="1" lang="en-US" altLang="ko-KR" sz="1400" dirty="0">
                  <a:latin typeface="+mn-ea"/>
                </a:rPr>
                <a:t>IoT</a:t>
              </a:r>
              <a:r>
                <a:rPr kumimoji="1" lang="ko-KR" altLang="en-US" sz="1400" dirty="0">
                  <a:latin typeface="+mn-ea"/>
                </a:rPr>
                <a:t>는 사물인터넷을 뜻하며 단어</a:t>
              </a:r>
              <a:r>
                <a:rPr kumimoji="1" lang="en-US" altLang="ko-KR" sz="1400" dirty="0">
                  <a:latin typeface="+mn-ea"/>
                </a:rPr>
                <a:t>.</a:t>
              </a:r>
            </a:p>
            <a:p>
              <a:r>
                <a:rPr kumimoji="1" lang="ko-KR" altLang="en-US" sz="1400" dirty="0">
                  <a:latin typeface="+mn-ea"/>
                </a:rPr>
                <a:t>     </a:t>
              </a:r>
              <a:r>
                <a:rPr kumimoji="1" lang="en-US" altLang="ko-KR" sz="1400" dirty="0">
                  <a:latin typeface="+mn-ea"/>
                </a:rPr>
                <a:t>(</a:t>
              </a:r>
              <a:r>
                <a:rPr kumimoji="1" lang="ko-KR" altLang="en-US" sz="1400" dirty="0">
                  <a:latin typeface="+mn-ea"/>
                </a:rPr>
                <a:t>사물 인터넷은 컴퓨터가 아닌 각종 가전제품이나 장비를 인터넷 통신을 통하여 거리에 대한 제약</a:t>
              </a:r>
              <a:endParaRPr kumimoji="1" lang="en-US" altLang="ko-KR" sz="1400" dirty="0">
                <a:latin typeface="+mn-ea"/>
              </a:endParaRPr>
            </a:p>
            <a:p>
              <a:r>
                <a:rPr kumimoji="1" lang="ko-KR" altLang="en-US" sz="1400" dirty="0">
                  <a:latin typeface="+mn-ea"/>
                </a:rPr>
                <a:t>      없이 스마트폰 등을 통하여 조작을 할 수 있는 등의 기술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pPr marL="285750" indent="-285750">
                <a:buFontTx/>
                <a:buChar char="-"/>
              </a:pPr>
              <a:endParaRPr kumimoji="1" lang="en-US" altLang="ko-KR" sz="1400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endParaRPr kumimoji="1" lang="en-US" altLang="ko-KR" sz="1600" dirty="0">
                <a:latin typeface="+mn-ea"/>
              </a:endParaRPr>
            </a:p>
            <a:p>
              <a:pPr marL="285750" indent="-285750">
                <a:buFontTx/>
                <a:buChar char="-"/>
              </a:pPr>
              <a:r>
                <a:rPr kumimoji="1" lang="en-US" altLang="ko-KR" sz="1600" dirty="0">
                  <a:latin typeface="+mn-ea"/>
                </a:rPr>
                <a:t>Cloud Computing</a:t>
              </a:r>
            </a:p>
            <a:p>
              <a:r>
                <a:rPr kumimoji="1" lang="en-US" altLang="ko-KR" sz="1600" dirty="0">
                  <a:latin typeface="+mn-ea"/>
                </a:rPr>
                <a:t>    </a:t>
              </a:r>
            </a:p>
            <a:p>
              <a:r>
                <a:rPr kumimoji="1" lang="en-US" altLang="ko-KR" sz="1600" dirty="0">
                  <a:latin typeface="+mn-ea"/>
                </a:rPr>
                <a:t>    :</a:t>
              </a:r>
              <a:r>
                <a:rPr kumimoji="1" lang="ko-KR" altLang="en-US" sz="1600" dirty="0">
                  <a:latin typeface="+mn-ea"/>
                </a:rPr>
                <a:t> </a:t>
              </a:r>
              <a:r>
                <a:rPr kumimoji="1" lang="ko-KR" altLang="en-US" sz="1400" dirty="0">
                  <a:latin typeface="+mn-ea"/>
                </a:rPr>
                <a:t>클라우드 컴퓨팅은 서버를 구축하는 기술</a:t>
              </a:r>
              <a:endParaRPr kumimoji="1" lang="en-US" altLang="ko-KR" sz="1400" dirty="0">
                <a:latin typeface="+mn-ea"/>
              </a:endParaRPr>
            </a:p>
            <a:p>
              <a:r>
                <a:rPr kumimoji="1" lang="ko-KR" altLang="en-US" sz="1400" dirty="0">
                  <a:latin typeface="+mn-ea"/>
                </a:rPr>
                <a:t>      </a:t>
              </a:r>
              <a:r>
                <a:rPr kumimoji="1" lang="en-US" altLang="ko-KR" sz="1400" dirty="0">
                  <a:latin typeface="+mn-ea"/>
                </a:rPr>
                <a:t>(</a:t>
              </a:r>
              <a:r>
                <a:rPr kumimoji="1" lang="ko-KR" altLang="en-US" sz="1400" dirty="0">
                  <a:latin typeface="+mn-ea"/>
                </a:rPr>
                <a:t>서버는 게임</a:t>
              </a:r>
              <a:r>
                <a:rPr kumimoji="1" lang="en-US" altLang="ko-KR" sz="1400" dirty="0">
                  <a:latin typeface="+mn-ea"/>
                </a:rPr>
                <a:t>,</a:t>
              </a:r>
              <a:r>
                <a:rPr kumimoji="1" lang="ko-KR" altLang="en-US" sz="1400" dirty="0">
                  <a:latin typeface="+mn-ea"/>
                </a:rPr>
                <a:t> 인터넷 사이트</a:t>
              </a:r>
              <a:r>
                <a:rPr kumimoji="1" lang="en-US" altLang="ko-KR" sz="1400" dirty="0">
                  <a:latin typeface="+mn-ea"/>
                </a:rPr>
                <a:t>,SNS, </a:t>
              </a:r>
              <a:r>
                <a:rPr kumimoji="1" lang="ko-KR" altLang="en-US" sz="1400" dirty="0">
                  <a:latin typeface="+mn-ea"/>
                </a:rPr>
                <a:t>미디어 등과 같은 모든 온라인 서비스를 제공하는 과정에서 반드시 </a:t>
              </a:r>
              <a:endParaRPr kumimoji="1" lang="en-US" altLang="ko-KR" sz="1400" dirty="0">
                <a:latin typeface="+mn-ea"/>
              </a:endParaRPr>
            </a:p>
            <a:p>
              <a:r>
                <a:rPr kumimoji="1" lang="ko-KR" altLang="en-US" sz="1400" dirty="0">
                  <a:latin typeface="+mn-ea"/>
                </a:rPr>
                <a:t>      필요로 하는 컴퓨터를 의미하는 단어</a:t>
              </a:r>
              <a:r>
                <a:rPr kumimoji="1" lang="en-US" altLang="ko-KR" sz="1400" dirty="0">
                  <a:latin typeface="+mn-ea"/>
                </a:rPr>
                <a:t>-</a:t>
              </a:r>
              <a:r>
                <a:rPr kumimoji="1" lang="ko-KR" altLang="en-US" sz="1400" dirty="0">
                  <a:latin typeface="+mn-ea"/>
                </a:rPr>
                <a:t> 많은 데이터들을 보관해야 하고 인터넷 속도가 빨라야 한다는 특징</a:t>
              </a:r>
              <a:r>
                <a:rPr kumimoji="1" lang="en-US" altLang="ko-KR" sz="1400" dirty="0">
                  <a:latin typeface="+mn-ea"/>
                </a:rPr>
                <a:t>)</a:t>
              </a:r>
            </a:p>
            <a:p>
              <a:endParaRPr kumimoji="1" lang="en-US" altLang="ko-KR" sz="1400" dirty="0">
                <a:latin typeface="+mn-ea"/>
              </a:endParaRPr>
            </a:p>
          </p:txBody>
        </p:sp>
        <p:cxnSp>
          <p:nvCxnSpPr>
            <p:cNvPr id="26" name="직선 연결선 50">
              <a:extLst>
                <a:ext uri="{FF2B5EF4-FFF2-40B4-BE49-F238E27FC236}">
                  <a16:creationId xmlns:a16="http://schemas.microsoft.com/office/drawing/2014/main" id="{7730E12E-5D91-F057-6AC4-5561CA0F6080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2102296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50">
              <a:extLst>
                <a:ext uri="{FF2B5EF4-FFF2-40B4-BE49-F238E27FC236}">
                  <a16:creationId xmlns:a16="http://schemas.microsoft.com/office/drawing/2014/main" id="{FBE94210-75A0-98DF-64E6-BCDC3E702C2B}"/>
                </a:ext>
              </a:extLst>
            </p:cNvPr>
            <p:cNvCxnSpPr>
              <a:cxnSpLocks/>
            </p:cNvCxnSpPr>
            <p:nvPr/>
          </p:nvCxnSpPr>
          <p:spPr>
            <a:xfrm>
              <a:off x="10306878" y="2102296"/>
              <a:ext cx="0" cy="4244009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50">
              <a:extLst>
                <a:ext uri="{FF2B5EF4-FFF2-40B4-BE49-F238E27FC236}">
                  <a16:creationId xmlns:a16="http://schemas.microsoft.com/office/drawing/2014/main" id="{35BEC36F-EDAF-4C32-6CEA-AFE0EAB7D239}"/>
                </a:ext>
              </a:extLst>
            </p:cNvPr>
            <p:cNvCxnSpPr>
              <a:cxnSpLocks/>
            </p:cNvCxnSpPr>
            <p:nvPr/>
          </p:nvCxnSpPr>
          <p:spPr>
            <a:xfrm>
              <a:off x="976045" y="6346305"/>
              <a:ext cx="9330833" cy="0"/>
            </a:xfrm>
            <a:prstGeom prst="line">
              <a:avLst/>
            </a:prstGeom>
            <a:solidFill>
              <a:schemeClr val="accent1">
                <a:lumMod val="50000"/>
              </a:schemeClr>
            </a:solidFill>
            <a:ln w="12700">
              <a:solidFill>
                <a:schemeClr val="accent1">
                  <a:lumMod val="50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EEF56AF7-E9C3-5E3C-DFFB-ADBBF2A6E6B7}"/>
              </a:ext>
            </a:extLst>
          </p:cNvPr>
          <p:cNvGrpSpPr/>
          <p:nvPr/>
        </p:nvGrpSpPr>
        <p:grpSpPr>
          <a:xfrm>
            <a:off x="651936" y="1282826"/>
            <a:ext cx="2678258" cy="604560"/>
            <a:chOff x="921952" y="1413976"/>
            <a:chExt cx="2678258" cy="604560"/>
          </a:xfrm>
        </p:grpSpPr>
        <p:sp>
          <p:nvSpPr>
            <p:cNvPr id="6" name="사각형: 둥근 모서리 46">
              <a:extLst>
                <a:ext uri="{FF2B5EF4-FFF2-40B4-BE49-F238E27FC236}">
                  <a16:creationId xmlns:a16="http://schemas.microsoft.com/office/drawing/2014/main" id="{30473C72-1C7D-5AAF-997D-7CDDA7F5B544}"/>
                </a:ext>
              </a:extLst>
            </p:cNvPr>
            <p:cNvSpPr/>
            <p:nvPr/>
          </p:nvSpPr>
          <p:spPr>
            <a:xfrm>
              <a:off x="990486" y="1413976"/>
              <a:ext cx="2609724" cy="604552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algn="ctr"/>
              <a:r>
                <a:rPr lang="en-US" altLang="ko-KR" b="1" dirty="0">
                  <a:solidFill>
                    <a:prstClr val="white"/>
                  </a:solidFill>
                </a:rPr>
                <a:t>4</a:t>
              </a:r>
              <a:r>
                <a:rPr lang="ko-KR" altLang="en-US" b="1" dirty="0">
                  <a:solidFill>
                    <a:prstClr val="white"/>
                  </a:solidFill>
                </a:rPr>
                <a:t>차 산업혁명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055670F5-94A2-7CD2-937D-419C31BF0258}"/>
                </a:ext>
              </a:extLst>
            </p:cNvPr>
            <p:cNvSpPr/>
            <p:nvPr/>
          </p:nvSpPr>
          <p:spPr>
            <a:xfrm>
              <a:off x="921952" y="1413976"/>
              <a:ext cx="604559" cy="6045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5444DA"/>
              </a:solidFill>
            </a:ln>
            <a:effectLst>
              <a:outerShdw blurRad="330200" sx="102000" sy="102000" algn="ctr" rotWithShape="0">
                <a:prstClr val="black">
                  <a:alpha val="1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02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16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26444FEF-F229-C45F-EC2A-18958D01A5E6}"/>
              </a:ext>
            </a:extLst>
          </p:cNvPr>
          <p:cNvSpPr/>
          <p:nvPr/>
        </p:nvSpPr>
        <p:spPr>
          <a:xfrm>
            <a:off x="4880479" y="1002483"/>
            <a:ext cx="1805679" cy="179222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solidFill>
                  <a:schemeClr val="bg1"/>
                </a:solidFill>
              </a:rPr>
              <a:t>산업 혁명과 수익의 관계</a:t>
            </a:r>
            <a:endParaRPr kumimoji="1"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621A80-1806-C4A1-BE58-9E7EDBEE8FE1}"/>
              </a:ext>
            </a:extLst>
          </p:cNvPr>
          <p:cNvSpPr txBox="1"/>
          <p:nvPr/>
        </p:nvSpPr>
        <p:spPr>
          <a:xfrm>
            <a:off x="5034064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6A1E67-975C-9F53-9B07-080F5D614955}"/>
              </a:ext>
            </a:extLst>
          </p:cNvPr>
          <p:cNvSpPr txBox="1"/>
          <p:nvPr/>
        </p:nvSpPr>
        <p:spPr>
          <a:xfrm>
            <a:off x="4938564" y="1662070"/>
            <a:ext cx="1747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산업</a:t>
            </a:r>
            <a:r>
              <a:rPr kumimoji="1"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혁명</a:t>
            </a:r>
            <a:endParaRPr kumimoji="1" lang="ko-Kore-KR" altLang="en-US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66ADB49-0C2D-A8DB-A057-640C8F43AC6D}"/>
              </a:ext>
            </a:extLst>
          </p:cNvPr>
          <p:cNvGrpSpPr/>
          <p:nvPr/>
        </p:nvGrpSpPr>
        <p:grpSpPr>
          <a:xfrm>
            <a:off x="670428" y="1989890"/>
            <a:ext cx="10347332" cy="2966076"/>
            <a:chOff x="670428" y="1989890"/>
            <a:chExt cx="10347332" cy="2966076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29C78148-FF29-6FBC-C7BC-9405F6E24DE8}"/>
                </a:ext>
              </a:extLst>
            </p:cNvPr>
            <p:cNvSpPr/>
            <p:nvPr/>
          </p:nvSpPr>
          <p:spPr>
            <a:xfrm>
              <a:off x="9212081" y="3135685"/>
              <a:ext cx="1805679" cy="179222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A8782734-6495-B7D1-D002-E00ECA7112DF}"/>
                </a:ext>
              </a:extLst>
            </p:cNvPr>
            <p:cNvSpPr/>
            <p:nvPr/>
          </p:nvSpPr>
          <p:spPr>
            <a:xfrm>
              <a:off x="6358872" y="3163742"/>
              <a:ext cx="1805679" cy="179222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F6349FB-06C0-747D-358A-87C3DC11771A}"/>
                </a:ext>
              </a:extLst>
            </p:cNvPr>
            <p:cNvSpPr/>
            <p:nvPr/>
          </p:nvSpPr>
          <p:spPr>
            <a:xfrm>
              <a:off x="670428" y="3148350"/>
              <a:ext cx="1805679" cy="179222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2531C67-9755-5808-D0F7-DA16FB1A1B89}"/>
                </a:ext>
              </a:extLst>
            </p:cNvPr>
            <p:cNvSpPr/>
            <p:nvPr/>
          </p:nvSpPr>
          <p:spPr>
            <a:xfrm>
              <a:off x="3444182" y="3148350"/>
              <a:ext cx="1805679" cy="1792224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9FFE704-140C-50C0-F788-9FBF78A3D28A}"/>
                </a:ext>
              </a:extLst>
            </p:cNvPr>
            <p:cNvSpPr txBox="1"/>
            <p:nvPr/>
          </p:nvSpPr>
          <p:spPr>
            <a:xfrm>
              <a:off x="793429" y="3881452"/>
              <a:ext cx="1628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b="1" dirty="0">
                  <a:solidFill>
                    <a:schemeClr val="bg2">
                      <a:lumMod val="25000"/>
                    </a:schemeClr>
                  </a:solidFill>
                </a:rPr>
                <a:t>1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차 </a:t>
              </a:r>
              <a:r>
                <a:rPr kumimoji="1" lang="ko-Kore-KR" altLang="en-US" b="1" dirty="0">
                  <a:solidFill>
                    <a:schemeClr val="bg2">
                      <a:lumMod val="25000"/>
                    </a:schemeClr>
                  </a:solidFill>
                </a:rPr>
                <a:t>산업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 혁명</a:t>
              </a:r>
              <a:endParaRPr kumimoji="1" lang="ko-Kore-KR" altLang="en-US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299A5D0-BB5C-F744-0912-F0FB1573A322}"/>
                </a:ext>
              </a:extLst>
            </p:cNvPr>
            <p:cNvSpPr txBox="1"/>
            <p:nvPr/>
          </p:nvSpPr>
          <p:spPr>
            <a:xfrm>
              <a:off x="6412610" y="3881452"/>
              <a:ext cx="1628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b="1" dirty="0">
                  <a:solidFill>
                    <a:schemeClr val="bg2">
                      <a:lumMod val="25000"/>
                    </a:schemeClr>
                  </a:solidFill>
                </a:rPr>
                <a:t>3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차 </a:t>
              </a:r>
              <a:r>
                <a:rPr kumimoji="1" lang="ko-Kore-KR" altLang="en-US" b="1" dirty="0">
                  <a:solidFill>
                    <a:schemeClr val="bg2">
                      <a:lumMod val="25000"/>
                    </a:schemeClr>
                  </a:solidFill>
                </a:rPr>
                <a:t>산업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 혁명</a:t>
              </a:r>
              <a:endParaRPr kumimoji="1" lang="ko-Kore-KR" altLang="en-US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86795A7-DC07-3C86-6E59-870435A575EB}"/>
                </a:ext>
              </a:extLst>
            </p:cNvPr>
            <p:cNvSpPr txBox="1"/>
            <p:nvPr/>
          </p:nvSpPr>
          <p:spPr>
            <a:xfrm>
              <a:off x="3575749" y="3881452"/>
              <a:ext cx="1628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b="1" dirty="0">
                  <a:solidFill>
                    <a:schemeClr val="bg2">
                      <a:lumMod val="25000"/>
                    </a:schemeClr>
                  </a:solidFill>
                </a:rPr>
                <a:t>2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차 </a:t>
              </a:r>
              <a:r>
                <a:rPr kumimoji="1" lang="ko-Kore-KR" altLang="en-US" b="1" dirty="0">
                  <a:solidFill>
                    <a:schemeClr val="bg2">
                      <a:lumMod val="25000"/>
                    </a:schemeClr>
                  </a:solidFill>
                </a:rPr>
                <a:t>산업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 혁명</a:t>
              </a:r>
              <a:endParaRPr kumimoji="1" lang="ko-Kore-KR" altLang="en-US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53E6226-8884-1FCF-377D-17F65505C23F}"/>
                </a:ext>
              </a:extLst>
            </p:cNvPr>
            <p:cNvSpPr txBox="1"/>
            <p:nvPr/>
          </p:nvSpPr>
          <p:spPr>
            <a:xfrm>
              <a:off x="9310431" y="3875188"/>
              <a:ext cx="1628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b="1" dirty="0">
                  <a:solidFill>
                    <a:schemeClr val="bg2">
                      <a:lumMod val="25000"/>
                    </a:schemeClr>
                  </a:solidFill>
                </a:rPr>
                <a:t>4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차 </a:t>
              </a:r>
              <a:r>
                <a:rPr kumimoji="1" lang="ko-Kore-KR" altLang="en-US" b="1" dirty="0">
                  <a:solidFill>
                    <a:schemeClr val="bg2">
                      <a:lumMod val="25000"/>
                    </a:schemeClr>
                  </a:solidFill>
                </a:rPr>
                <a:t>산업</a:t>
              </a:r>
              <a:r>
                <a:rPr kumimoji="1" lang="ko-KR" altLang="en-US" b="1" dirty="0">
                  <a:solidFill>
                    <a:schemeClr val="bg2">
                      <a:lumMod val="25000"/>
                    </a:schemeClr>
                  </a:solidFill>
                </a:rPr>
                <a:t> 혁명</a:t>
              </a:r>
              <a:endParaRPr kumimoji="1" lang="ko-Kore-KR" altLang="en-US" b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7F3951D4-BAB3-1F4F-2E3D-0C6CBED7DD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2886" y="2604048"/>
              <a:ext cx="526265" cy="390530"/>
            </a:xfrm>
            <a:prstGeom prst="straightConnector1">
              <a:avLst/>
            </a:prstGeom>
            <a:ln w="317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9CD98D3B-FA3A-21A1-34FF-7A6B619F9AFA}"/>
                </a:ext>
              </a:extLst>
            </p:cNvPr>
            <p:cNvCxnSpPr>
              <a:cxnSpLocks/>
            </p:cNvCxnSpPr>
            <p:nvPr/>
          </p:nvCxnSpPr>
          <p:spPr>
            <a:xfrm>
              <a:off x="6498336" y="2585628"/>
              <a:ext cx="548751" cy="445791"/>
            </a:xfrm>
            <a:prstGeom prst="straightConnector1">
              <a:avLst/>
            </a:prstGeom>
            <a:ln w="317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604E5407-946F-A19F-ED10-6B1A951DA3E7}"/>
                </a:ext>
              </a:extLst>
            </p:cNvPr>
            <p:cNvCxnSpPr>
              <a:cxnSpLocks/>
            </p:cNvCxnSpPr>
            <p:nvPr/>
          </p:nvCxnSpPr>
          <p:spPr>
            <a:xfrm>
              <a:off x="6744243" y="1989890"/>
              <a:ext cx="3105519" cy="1004688"/>
            </a:xfrm>
            <a:prstGeom prst="straightConnector1">
              <a:avLst/>
            </a:prstGeom>
            <a:ln w="317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EF820F3A-D514-F018-2AD2-9D7491094B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6043" y="1989890"/>
              <a:ext cx="2857201" cy="1046848"/>
            </a:xfrm>
            <a:prstGeom prst="straightConnector1">
              <a:avLst/>
            </a:prstGeom>
            <a:ln w="317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F2B92C12-E3FD-F77B-43FF-F63DBC92CF35}"/>
                </a:ext>
              </a:extLst>
            </p:cNvPr>
            <p:cNvCxnSpPr/>
            <p:nvPr/>
          </p:nvCxnSpPr>
          <p:spPr>
            <a:xfrm flipV="1">
              <a:off x="2682240" y="4031797"/>
              <a:ext cx="512064" cy="12665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93B90756-D174-2C5C-F149-BABD389FB5C9}"/>
                </a:ext>
              </a:extLst>
            </p:cNvPr>
            <p:cNvCxnSpPr/>
            <p:nvPr/>
          </p:nvCxnSpPr>
          <p:spPr>
            <a:xfrm flipV="1">
              <a:off x="5502947" y="4019132"/>
              <a:ext cx="512064" cy="12665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FD5CC5CC-09AB-58B0-004F-3FE565FDD2E6}"/>
                </a:ext>
              </a:extLst>
            </p:cNvPr>
            <p:cNvCxnSpPr/>
            <p:nvPr/>
          </p:nvCxnSpPr>
          <p:spPr>
            <a:xfrm flipV="1">
              <a:off x="8429118" y="4001145"/>
              <a:ext cx="512064" cy="12665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94931A7-90AC-7645-90BC-5E7AC8588315}"/>
              </a:ext>
            </a:extLst>
          </p:cNvPr>
          <p:cNvGrpSpPr/>
          <p:nvPr/>
        </p:nvGrpSpPr>
        <p:grpSpPr>
          <a:xfrm>
            <a:off x="2025944" y="4244519"/>
            <a:ext cx="9966208" cy="2464736"/>
            <a:chOff x="2025944" y="4244519"/>
            <a:chExt cx="9966208" cy="2464736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9CDA2874-967C-34B7-C27E-CB63CCF322E0}"/>
                </a:ext>
              </a:extLst>
            </p:cNvPr>
            <p:cNvSpPr/>
            <p:nvPr/>
          </p:nvSpPr>
          <p:spPr>
            <a:xfrm>
              <a:off x="7385985" y="4862048"/>
              <a:ext cx="1805679" cy="184720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F7F66E26-2996-50F6-582D-35D167B9330E}"/>
                </a:ext>
              </a:extLst>
            </p:cNvPr>
            <p:cNvSpPr/>
            <p:nvPr/>
          </p:nvSpPr>
          <p:spPr>
            <a:xfrm>
              <a:off x="2025944" y="4780072"/>
              <a:ext cx="1805679" cy="184720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FABDBBA8-AEEF-4DE5-82E8-E87C4DE8F444}"/>
                </a:ext>
              </a:extLst>
            </p:cNvPr>
            <p:cNvSpPr/>
            <p:nvPr/>
          </p:nvSpPr>
          <p:spPr>
            <a:xfrm>
              <a:off x="10186473" y="4861107"/>
              <a:ext cx="1805679" cy="1847207"/>
            </a:xfrm>
            <a:prstGeom prst="ellipse">
              <a:avLst/>
            </a:prstGeom>
            <a:solidFill>
              <a:srgbClr val="FF0000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BFB0615-1908-2A6A-F426-E2840CC7A416}"/>
                </a:ext>
              </a:extLst>
            </p:cNvPr>
            <p:cNvSpPr txBox="1"/>
            <p:nvPr/>
          </p:nvSpPr>
          <p:spPr>
            <a:xfrm>
              <a:off x="10369449" y="5452235"/>
              <a:ext cx="1430200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dirty="0"/>
                <a:t>    </a:t>
              </a:r>
              <a:r>
                <a:rPr kumimoji="1" lang="ko-KR" altLang="en-US" sz="1600" b="1" dirty="0">
                  <a:solidFill>
                    <a:schemeClr val="bg1"/>
                  </a:solidFill>
                </a:rPr>
                <a:t>편리함 </a:t>
              </a:r>
              <a:endParaRPr kumimoji="1" lang="en-US" altLang="ko-KR" sz="1600" b="1" dirty="0">
                <a:solidFill>
                  <a:schemeClr val="bg1"/>
                </a:solidFill>
              </a:endParaRPr>
            </a:p>
            <a:p>
              <a:r>
                <a:rPr kumimoji="1" lang="ko-KR" altLang="en-US" sz="1600" b="1" dirty="0">
                  <a:solidFill>
                    <a:schemeClr val="bg1"/>
                  </a:solidFill>
                </a:rPr>
                <a:t> 즐거움</a:t>
              </a:r>
              <a:r>
                <a:rPr kumimoji="1" lang="en-US" altLang="ko-KR" sz="1600" b="1" dirty="0">
                  <a:solidFill>
                    <a:schemeClr val="bg1"/>
                  </a:solidFill>
                </a:rPr>
                <a:t>(</a:t>
              </a:r>
              <a:r>
                <a:rPr kumimoji="1" lang="ko-KR" altLang="en-US" sz="1600" b="1" dirty="0">
                  <a:solidFill>
                    <a:schemeClr val="bg1"/>
                  </a:solidFill>
                </a:rPr>
                <a:t>재미</a:t>
              </a:r>
              <a:r>
                <a:rPr kumimoji="1" lang="en-US" altLang="ko-KR" sz="1600" b="1" dirty="0">
                  <a:solidFill>
                    <a:schemeClr val="bg1"/>
                  </a:solidFill>
                </a:rPr>
                <a:t>)</a:t>
              </a:r>
              <a:endParaRPr kumimoji="1" lang="ko-Kore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EEB4754-CB17-872A-EEE5-FE688FFD0CBB}"/>
                </a:ext>
              </a:extLst>
            </p:cNvPr>
            <p:cNvSpPr txBox="1"/>
            <p:nvPr/>
          </p:nvSpPr>
          <p:spPr>
            <a:xfrm>
              <a:off x="7426437" y="5448567"/>
              <a:ext cx="17652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b="1" dirty="0">
                  <a:solidFill>
                    <a:srgbClr val="FF0000"/>
                  </a:solidFill>
                </a:rPr>
                <a:t>업무 시간의 축소</a:t>
              </a:r>
              <a:endParaRPr kumimoji="1" lang="ko-Kore-KR" alt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71354FC-BBFF-F910-C784-49EF6D4E0C20}"/>
                </a:ext>
              </a:extLst>
            </p:cNvPr>
            <p:cNvSpPr txBox="1"/>
            <p:nvPr/>
          </p:nvSpPr>
          <p:spPr>
            <a:xfrm>
              <a:off x="2055658" y="5439085"/>
              <a:ext cx="17652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b="1" dirty="0">
                  <a:solidFill>
                    <a:srgbClr val="FF0000"/>
                  </a:solidFill>
                </a:rPr>
                <a:t>업무 시간의 단축</a:t>
              </a:r>
              <a:endParaRPr kumimoji="1" lang="ko-Kore-KR" alt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71884C6-CC45-A910-42F3-13A21DC39476}"/>
                </a:ext>
              </a:extLst>
            </p:cNvPr>
            <p:cNvSpPr txBox="1"/>
            <p:nvPr/>
          </p:nvSpPr>
          <p:spPr>
            <a:xfrm>
              <a:off x="7702087" y="5797399"/>
              <a:ext cx="10775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b="1" dirty="0">
                  <a:solidFill>
                    <a:srgbClr val="FF0000"/>
                  </a:solidFill>
                </a:rPr>
                <a:t>수익 급증</a:t>
              </a:r>
              <a:endParaRPr kumimoji="1" lang="ko-Kore-KR" alt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51C74EA-723F-6962-3EB3-D349AF21FDA3}"/>
                </a:ext>
              </a:extLst>
            </p:cNvPr>
            <p:cNvSpPr txBox="1"/>
            <p:nvPr/>
          </p:nvSpPr>
          <p:spPr>
            <a:xfrm>
              <a:off x="2342259" y="5861957"/>
              <a:ext cx="10775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b="1" dirty="0">
                  <a:solidFill>
                    <a:srgbClr val="FF0000"/>
                  </a:solidFill>
                </a:rPr>
                <a:t>수익 증가</a:t>
              </a:r>
              <a:endParaRPr kumimoji="1" lang="ko-Kore-KR" altLang="en-US" sz="16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48" name="직선 화살표 연결선 47">
              <a:extLst>
                <a:ext uri="{FF2B5EF4-FFF2-40B4-BE49-F238E27FC236}">
                  <a16:creationId xmlns:a16="http://schemas.microsoft.com/office/drawing/2014/main" id="{0499A159-D19D-E392-9EC7-33BFC751E0F8}"/>
                </a:ext>
              </a:extLst>
            </p:cNvPr>
            <p:cNvCxnSpPr>
              <a:cxnSpLocks/>
            </p:cNvCxnSpPr>
            <p:nvPr/>
          </p:nvCxnSpPr>
          <p:spPr>
            <a:xfrm>
              <a:off x="2901445" y="4244520"/>
              <a:ext cx="0" cy="463639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3A77F9A1-B6F8-D84B-F7F5-E5BEDC9D6586}"/>
                </a:ext>
              </a:extLst>
            </p:cNvPr>
            <p:cNvCxnSpPr>
              <a:cxnSpLocks/>
            </p:cNvCxnSpPr>
            <p:nvPr/>
          </p:nvCxnSpPr>
          <p:spPr>
            <a:xfrm>
              <a:off x="8705567" y="4244519"/>
              <a:ext cx="0" cy="463639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05297CA-374A-B207-8253-1399C4B0C87D}"/>
                </a:ext>
              </a:extLst>
            </p:cNvPr>
            <p:cNvSpPr txBox="1"/>
            <p:nvPr/>
          </p:nvSpPr>
          <p:spPr>
            <a:xfrm>
              <a:off x="9383747" y="5306877"/>
              <a:ext cx="590226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kumimoji="1" lang="en-US" altLang="ko-KR" sz="4400" b="1" dirty="0">
                  <a:solidFill>
                    <a:schemeClr val="accent1">
                      <a:lumMod val="50000"/>
                    </a:schemeClr>
                  </a:solidFill>
                </a:rPr>
                <a:t>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974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>
            <a:extLst>
              <a:ext uri="{FF2B5EF4-FFF2-40B4-BE49-F238E27FC236}">
                <a16:creationId xmlns:a16="http://schemas.microsoft.com/office/drawing/2014/main" id="{5D36226B-AA12-5A12-3DFE-06FF5C8E524A}"/>
              </a:ext>
            </a:extLst>
          </p:cNvPr>
          <p:cNvSpPr/>
          <p:nvPr/>
        </p:nvSpPr>
        <p:spPr>
          <a:xfrm>
            <a:off x="195072" y="210394"/>
            <a:ext cx="11801856" cy="598932"/>
          </a:xfrm>
          <a:custGeom>
            <a:avLst/>
            <a:gdLst>
              <a:gd name="connsiteX0" fmla="*/ 98087 w 11801856"/>
              <a:gd name="connsiteY0" fmla="*/ 0 h 598932"/>
              <a:gd name="connsiteX1" fmla="*/ 299466 w 11801856"/>
              <a:gd name="connsiteY1" fmla="*/ 0 h 598932"/>
              <a:gd name="connsiteX2" fmla="*/ 1215601 w 11801856"/>
              <a:gd name="connsiteY2" fmla="*/ 0 h 598932"/>
              <a:gd name="connsiteX3" fmla="*/ 11502390 w 11801856"/>
              <a:gd name="connsiteY3" fmla="*/ 0 h 598932"/>
              <a:gd name="connsiteX4" fmla="*/ 11801856 w 11801856"/>
              <a:gd name="connsiteY4" fmla="*/ 299466 h 598932"/>
              <a:gd name="connsiteX5" fmla="*/ 11801856 w 11801856"/>
              <a:gd name="connsiteY5" fmla="*/ 598932 h 598932"/>
              <a:gd name="connsiteX6" fmla="*/ 1313688 w 11801856"/>
              <a:gd name="connsiteY6" fmla="*/ 598932 h 598932"/>
              <a:gd name="connsiteX7" fmla="*/ 0 w 11801856"/>
              <a:gd name="connsiteY7" fmla="*/ 598932 h 598932"/>
              <a:gd name="connsiteX8" fmla="*/ 0 w 11801856"/>
              <a:gd name="connsiteY8" fmla="*/ 299466 h 598932"/>
              <a:gd name="connsiteX9" fmla="*/ 0 w 11801856"/>
              <a:gd name="connsiteY9" fmla="*/ 98087 h 598932"/>
              <a:gd name="connsiteX10" fmla="*/ 98087 w 11801856"/>
              <a:gd name="connsiteY10" fmla="*/ 0 h 598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01856" h="598932">
                <a:moveTo>
                  <a:pt x="98087" y="0"/>
                </a:moveTo>
                <a:lnTo>
                  <a:pt x="299466" y="0"/>
                </a:lnTo>
                <a:lnTo>
                  <a:pt x="1215601" y="0"/>
                </a:lnTo>
                <a:lnTo>
                  <a:pt x="11502390" y="0"/>
                </a:lnTo>
                <a:cubicBezTo>
                  <a:pt x="11667781" y="0"/>
                  <a:pt x="11801856" y="134075"/>
                  <a:pt x="11801856" y="299466"/>
                </a:cubicBezTo>
                <a:lnTo>
                  <a:pt x="11801856" y="598932"/>
                </a:lnTo>
                <a:lnTo>
                  <a:pt x="1313688" y="598932"/>
                </a:lnTo>
                <a:lnTo>
                  <a:pt x="0" y="598932"/>
                </a:lnTo>
                <a:lnTo>
                  <a:pt x="0" y="299466"/>
                </a:lnTo>
                <a:lnTo>
                  <a:pt x="0" y="98087"/>
                </a:lnTo>
                <a:cubicBezTo>
                  <a:pt x="0" y="43915"/>
                  <a:pt x="43915" y="0"/>
                  <a:pt x="98087" y="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15AE70-F70D-94CC-3D54-04CE6574C459}"/>
              </a:ext>
            </a:extLst>
          </p:cNvPr>
          <p:cNvSpPr txBox="1"/>
          <p:nvPr/>
        </p:nvSpPr>
        <p:spPr>
          <a:xfrm>
            <a:off x="282194" y="3384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b="1" dirty="0">
                <a:solidFill>
                  <a:schemeClr val="bg1"/>
                </a:solidFill>
              </a:rPr>
              <a:t>산업 혁명과 수익의 관계</a:t>
            </a:r>
            <a:endParaRPr kumimoji="1"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7A9E8-64EA-89CA-A4BA-E660DB37426D}"/>
              </a:ext>
            </a:extLst>
          </p:cNvPr>
          <p:cNvSpPr txBox="1"/>
          <p:nvPr/>
        </p:nvSpPr>
        <p:spPr>
          <a:xfrm>
            <a:off x="1607915" y="3726528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41CD54-79E0-6723-A6EA-73B9427405BE}"/>
              </a:ext>
            </a:extLst>
          </p:cNvPr>
          <p:cNvSpPr txBox="1"/>
          <p:nvPr/>
        </p:nvSpPr>
        <p:spPr>
          <a:xfrm>
            <a:off x="10420225" y="4554271"/>
            <a:ext cx="499999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prstClr val="white"/>
                </a:solidFill>
                <a:cs typeface="Aharoni" panose="02010803020104030203" pitchFamily="2" charset="-79"/>
              </a:rPr>
              <a:t>01</a:t>
            </a:r>
            <a:endParaRPr lang="en-US" altLang="ko-KR" sz="200" b="1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2EBA7E-E626-503A-5BDD-00C2FE13316D}"/>
              </a:ext>
            </a:extLst>
          </p:cNvPr>
          <p:cNvSpPr txBox="1"/>
          <p:nvPr/>
        </p:nvSpPr>
        <p:spPr>
          <a:xfrm>
            <a:off x="1091978" y="1729318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2"/>
                </a:solidFill>
              </a:rPr>
              <a:t>편리함</a:t>
            </a:r>
            <a:endParaRPr kumimoji="1" lang="ko-Kore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FD5838-B91A-F528-ECEA-549DE9157B06}"/>
              </a:ext>
            </a:extLst>
          </p:cNvPr>
          <p:cNvSpPr txBox="1"/>
          <p:nvPr/>
        </p:nvSpPr>
        <p:spPr>
          <a:xfrm>
            <a:off x="6965557" y="4455806"/>
            <a:ext cx="413446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400" b="1" dirty="0">
                <a:solidFill>
                  <a:schemeClr val="tx2"/>
                </a:solidFill>
              </a:rPr>
              <a:t>엔터</a:t>
            </a:r>
            <a:r>
              <a:rPr kumimoji="1" lang="ko-KR" altLang="en-US" sz="5400" b="1" dirty="0">
                <a:solidFill>
                  <a:schemeClr val="tx2"/>
                </a:solidFill>
              </a:rPr>
              <a:t> </a:t>
            </a:r>
            <a:r>
              <a:rPr kumimoji="1" lang="ko-KR" altLang="en-US" sz="5400" b="1">
                <a:solidFill>
                  <a:schemeClr val="tx2"/>
                </a:solidFill>
              </a:rPr>
              <a:t>사업의 </a:t>
            </a:r>
            <a:endParaRPr kumimoji="1" lang="en-US" altLang="ko-KR" sz="5400" b="1" dirty="0">
              <a:solidFill>
                <a:schemeClr val="tx2"/>
              </a:solidFill>
            </a:endParaRPr>
          </a:p>
          <a:p>
            <a:r>
              <a:rPr kumimoji="1" lang="en-US" altLang="ko-KR" sz="5400" b="1" dirty="0">
                <a:solidFill>
                  <a:schemeClr val="tx2"/>
                </a:solidFill>
              </a:rPr>
              <a:t>    </a:t>
            </a:r>
            <a:r>
              <a:rPr kumimoji="1" lang="ko-KR" altLang="en-US" sz="5400" b="1" dirty="0">
                <a:solidFill>
                  <a:schemeClr val="tx2"/>
                </a:solidFill>
              </a:rPr>
              <a:t>발달</a:t>
            </a:r>
            <a:endParaRPr kumimoji="1" lang="ko-Kore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065775-2B3E-4076-7642-3E5CA04A069A}"/>
              </a:ext>
            </a:extLst>
          </p:cNvPr>
          <p:cNvSpPr txBox="1"/>
          <p:nvPr/>
        </p:nvSpPr>
        <p:spPr>
          <a:xfrm>
            <a:off x="6714970" y="1562562"/>
            <a:ext cx="458330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2"/>
                </a:solidFill>
              </a:rPr>
              <a:t>인공지능 사업</a:t>
            </a:r>
            <a:endParaRPr kumimoji="1" lang="en-US" altLang="ko-KR" sz="5400" b="1" dirty="0">
              <a:solidFill>
                <a:schemeClr val="tx2"/>
              </a:solidFill>
            </a:endParaRPr>
          </a:p>
          <a:p>
            <a:r>
              <a:rPr kumimoji="1" lang="en-US" altLang="ko-KR" sz="5400" b="1" dirty="0">
                <a:solidFill>
                  <a:schemeClr val="tx2"/>
                </a:solidFill>
              </a:rPr>
              <a:t>   </a:t>
            </a:r>
            <a:r>
              <a:rPr kumimoji="1" lang="ko-KR" altLang="en-US" sz="5400" b="1" dirty="0">
                <a:solidFill>
                  <a:schemeClr val="tx2"/>
                </a:solidFill>
              </a:rPr>
              <a:t>의 발달</a:t>
            </a:r>
            <a:endParaRPr kumimoji="1" lang="ko-Kore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FFD706-EF5D-B238-630A-5688072B1C25}"/>
              </a:ext>
            </a:extLst>
          </p:cNvPr>
          <p:cNvSpPr txBox="1"/>
          <p:nvPr/>
        </p:nvSpPr>
        <p:spPr>
          <a:xfrm>
            <a:off x="1091978" y="4400383"/>
            <a:ext cx="265008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400" b="1" dirty="0">
                <a:solidFill>
                  <a:schemeClr val="tx2"/>
                </a:solidFill>
              </a:rPr>
              <a:t>재미 </a:t>
            </a:r>
            <a:r>
              <a:rPr kumimoji="1" lang="en-US" altLang="ko-KR" sz="5400" b="1" dirty="0">
                <a:solidFill>
                  <a:schemeClr val="tx2"/>
                </a:solidFill>
              </a:rPr>
              <a:t>&amp;</a:t>
            </a:r>
            <a:r>
              <a:rPr kumimoji="1" lang="ko-KR" altLang="en-US" sz="5400" b="1" dirty="0">
                <a:solidFill>
                  <a:schemeClr val="tx2"/>
                </a:solidFill>
              </a:rPr>
              <a:t> </a:t>
            </a:r>
            <a:endParaRPr kumimoji="1" lang="en-US" altLang="ko-KR" sz="5400" b="1" dirty="0">
              <a:solidFill>
                <a:schemeClr val="tx2"/>
              </a:solidFill>
            </a:endParaRPr>
          </a:p>
          <a:p>
            <a:r>
              <a:rPr kumimoji="1" lang="ko-KR" altLang="en-US" sz="5400" b="1" dirty="0">
                <a:solidFill>
                  <a:schemeClr val="tx2"/>
                </a:solidFill>
              </a:rPr>
              <a:t>즐거움</a:t>
            </a:r>
            <a:endParaRPr kumimoji="1" lang="ko-Kore-KR" altLang="en-US" sz="5400" b="1" dirty="0">
              <a:solidFill>
                <a:schemeClr val="tx2"/>
              </a:solidFill>
            </a:endParaRPr>
          </a:p>
        </p:txBody>
      </p:sp>
      <p:sp>
        <p:nvSpPr>
          <p:cNvPr id="19" name="오른쪽 화살표[R] 18">
            <a:extLst>
              <a:ext uri="{FF2B5EF4-FFF2-40B4-BE49-F238E27FC236}">
                <a16:creationId xmlns:a16="http://schemas.microsoft.com/office/drawing/2014/main" id="{B27C7634-11D4-50A2-334F-57E38AA46C74}"/>
              </a:ext>
            </a:extLst>
          </p:cNvPr>
          <p:cNvSpPr/>
          <p:nvPr/>
        </p:nvSpPr>
        <p:spPr>
          <a:xfrm>
            <a:off x="4779264" y="1729318"/>
            <a:ext cx="1243584" cy="977306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오른쪽 화살표[R] 20">
            <a:extLst>
              <a:ext uri="{FF2B5EF4-FFF2-40B4-BE49-F238E27FC236}">
                <a16:creationId xmlns:a16="http://schemas.microsoft.com/office/drawing/2014/main" id="{5B28965A-8550-0BE7-63C0-259B76EDB045}"/>
              </a:ext>
            </a:extLst>
          </p:cNvPr>
          <p:cNvSpPr/>
          <p:nvPr/>
        </p:nvSpPr>
        <p:spPr>
          <a:xfrm>
            <a:off x="4852416" y="4810757"/>
            <a:ext cx="1243584" cy="977306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4258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729</TotalTime>
  <Words>984</Words>
  <Application>Microsoft Office PowerPoint</Application>
  <PresentationFormat>와이드스크린</PresentationFormat>
  <Paragraphs>336</Paragraphs>
  <Slides>27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Aharoni</vt:lpstr>
      <vt:lpstr>Tmon몬소리 Black</vt:lpstr>
      <vt:lpstr>맑은 고딕</vt:lpstr>
      <vt:lpstr>Arial</vt:lpstr>
      <vt:lpstr>Office 테마</vt:lpstr>
      <vt:lpstr>ONE PROJECT</vt:lpstr>
      <vt:lpstr>LIST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user</dc:creator>
  <cp:lastModifiedBy>user8</cp:lastModifiedBy>
  <cp:revision>108</cp:revision>
  <dcterms:created xsi:type="dcterms:W3CDTF">2022-11-09T01:08:31Z</dcterms:created>
  <dcterms:modified xsi:type="dcterms:W3CDTF">2022-11-10T07:45:21Z</dcterms:modified>
</cp:coreProperties>
</file>

<file path=docProps/thumbnail.jpeg>
</file>